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94" r:id="rId3"/>
    <p:sldId id="257" r:id="rId4"/>
    <p:sldId id="258" r:id="rId5"/>
    <p:sldId id="263" r:id="rId6"/>
    <p:sldId id="265" r:id="rId7"/>
    <p:sldId id="266" r:id="rId8"/>
    <p:sldId id="259" r:id="rId9"/>
    <p:sldId id="260" r:id="rId10"/>
    <p:sldId id="261" r:id="rId11"/>
    <p:sldId id="262" r:id="rId12"/>
    <p:sldId id="276" r:id="rId13"/>
    <p:sldId id="278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1" r:id="rId24"/>
    <p:sldId id="280" r:id="rId25"/>
    <p:sldId id="282" r:id="rId26"/>
    <p:sldId id="295" r:id="rId27"/>
    <p:sldId id="296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286" r:id="rId52"/>
    <p:sldId id="291" r:id="rId53"/>
    <p:sldId id="292" r:id="rId54"/>
    <p:sldId id="323" r:id="rId55"/>
    <p:sldId id="27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8FF"/>
    <a:srgbClr val="B4C8FF"/>
    <a:srgbClr val="FFC8FF"/>
    <a:srgbClr val="C8FFC8"/>
    <a:srgbClr val="32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55" autoAdjust="0"/>
  </p:normalViewPr>
  <p:slideViewPr>
    <p:cSldViewPr snapToGrid="0" snapToObjects="1">
      <p:cViewPr varScale="1">
        <p:scale>
          <a:sx n="140" d="100"/>
          <a:sy n="140" d="100"/>
        </p:scale>
        <p:origin x="-112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B625-B80F-5A4E-B2F8-56BE290257A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6374-455B-D349-B9E8-78774499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F4F8-2A4D-A843-A4EA-213F3BD6E7F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E6F42-71FD-3E44-9B5D-4ED5CB451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A26550-4B71-004F-A88E-595BE4CAC8D8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5C166-DB25-F74A-AA76-B01EBC69E8F4}" type="slidenum">
              <a:rPr lang="en-US"/>
              <a:pPr/>
              <a:t>34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epistemic miracles --&gt; grounds for accepting the argument view.</a:t>
            </a:r>
          </a:p>
          <a:p>
            <a:r>
              <a:rPr lang="en-US"/>
              <a:t>Reliability thesis --&gt; reason to reject all other views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7BC0-3E99-C347-87D8-A37724BD8FF5}" type="slidenum">
              <a:rPr lang="en-US"/>
              <a:pPr/>
              <a:t>46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is this thought experiment spurious? Analogy. A rope can hold 100 lb. Halve cross sectional area of rope and double tensile strength--it can still hold 100 lb. In the limit of infinitely many halvings, we have a rope of zero cross section carrying 100 lb. But a rope of zero cross section is no rope at all!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E442-3039-8448-B8CE-5C30357C5310}" type="slidenum">
              <a:rPr lang="en-US"/>
              <a:pPr/>
              <a:t>15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2060D-D714-EB43-BCF6-AF62D1D80540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5B100-4A2A-ED4B-8185-58B8C7D26605}" type="slidenum">
              <a:rPr lang="en-US"/>
              <a:pPr/>
              <a:t>17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7ECAE-6A66-FC4F-A957-B92D652E02B6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86403-5BF0-6E45-8BEB-1330120BE202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655C0-D19C-9043-A414-7A262DBAEDA4}" type="slidenum">
              <a:rPr lang="en-US"/>
              <a:pPr/>
              <a:t>21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03A63-A837-A54C-BC4F-BF4E3CC60DB2}" type="slidenum">
              <a:rPr lang="en-US"/>
              <a:pPr/>
              <a:t>22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26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03C2-BAE2-3244-9215-2DFD224D90A4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8BB9-BACA-4643-9A81-0B36C5966DED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C18-5B11-5E4F-B528-B0CBEB871D5F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AD26-CC9B-4E4F-AAA7-2B161E1F40A7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89F-16E6-E344-A753-C29BDBB05677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655F-98F1-B743-B570-F9ECED804E7C}" type="datetime1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50D5-45D1-154A-ACC3-64B227B3F1B8}" type="datetime1">
              <a:rPr lang="en-US" smtClean="0"/>
              <a:t>5/29/18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9E71-1FBE-674D-9ADF-65A1C3023746}" type="datetime1">
              <a:rPr lang="en-US" smtClean="0"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A60D-F0FB-4141-A234-6302B09604A7}" type="datetime1">
              <a:rPr lang="en-US" smtClean="0"/>
              <a:t>5/29/18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579-CF27-C748-8ECA-C61A28320189}" type="datetime1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BB37-D71E-4A4C-A9EC-C3901011ADA6}" type="datetime1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80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43204"/>
            <a:ext cx="429026" cy="38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4D4A-5DB8-7245-86C3-FAA7B8CA3CE1}" type="datetime1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6CC653D9-4D3C-1848-BA19-27FA3B040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912014" y="111654"/>
            <a:ext cx="5505764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11" y="376832"/>
            <a:ext cx="5281097" cy="3663647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/>
              <a:t>Thought Experiments</a:t>
            </a:r>
            <a:br>
              <a:rPr lang="en-US" sz="6000" dirty="0" smtClean="0"/>
            </a:br>
            <a:r>
              <a:rPr lang="en-US" sz="6000" dirty="0" smtClean="0"/>
              <a:t>in Science</a:t>
            </a:r>
            <a:br>
              <a:rPr lang="en-US" sz="6000" dirty="0" smtClean="0"/>
            </a:br>
            <a:r>
              <a:rPr lang="en-US" sz="1800" dirty="0" smtClean="0"/>
              <a:t>John D. Norton</a:t>
            </a:r>
            <a:br>
              <a:rPr lang="en-US" sz="1800" dirty="0" smtClean="0"/>
            </a:br>
            <a:r>
              <a:rPr lang="en-US" sz="1800" dirty="0" smtClean="0"/>
              <a:t>Department of history</a:t>
            </a:r>
            <a:br>
              <a:rPr lang="en-US" sz="1800" dirty="0" smtClean="0"/>
            </a:br>
            <a:r>
              <a:rPr lang="en-US" sz="1800" dirty="0" smtClean="0"/>
              <a:t>and Philosophy of Science</a:t>
            </a:r>
            <a:br>
              <a:rPr lang="en-US" sz="1800" dirty="0" smtClean="0"/>
            </a:br>
            <a:r>
              <a:rPr lang="en-US" sz="1800" dirty="0" smtClean="0"/>
              <a:t>University of Pittsburgh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64637"/>
            <a:ext cx="282223" cy="293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2482" y="4040479"/>
            <a:ext cx="375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3253A2"/>
                </a:solidFill>
              </a:rPr>
              <a:t>Pittsburgh Summer Program </a:t>
            </a:r>
            <a:r>
              <a:rPr lang="en-US" b="1" dirty="0" smtClean="0">
                <a:solidFill>
                  <a:srgbClr val="3253A2"/>
                </a:solidFill>
              </a:rPr>
              <a:t>2  </a:t>
            </a:r>
            <a:r>
              <a:rPr lang="en-US" b="1" dirty="0">
                <a:solidFill>
                  <a:srgbClr val="3253A2"/>
                </a:solidFill>
              </a:rPr>
              <a:t>Center for Philosophy of </a:t>
            </a:r>
            <a:r>
              <a:rPr lang="en-US" b="1" dirty="0" smtClean="0">
                <a:solidFill>
                  <a:srgbClr val="3253A2"/>
                </a:solidFill>
              </a:rPr>
              <a:t>Science University </a:t>
            </a:r>
            <a:r>
              <a:rPr lang="en-US" b="1" dirty="0">
                <a:solidFill>
                  <a:srgbClr val="3253A2"/>
                </a:solidFill>
              </a:rPr>
              <a:t>of </a:t>
            </a:r>
            <a:r>
              <a:rPr lang="en-US" b="1" dirty="0" smtClean="0">
                <a:solidFill>
                  <a:srgbClr val="3253A2"/>
                </a:solidFill>
              </a:rPr>
              <a:t>Pittsburgh</a:t>
            </a:r>
          </a:p>
          <a:p>
            <a:pPr algn="r"/>
            <a:r>
              <a:rPr lang="en-US" b="1" dirty="0">
                <a:solidFill>
                  <a:srgbClr val="3253A2"/>
                </a:solidFill>
              </a:rPr>
              <a:t>Wednesday, July </a:t>
            </a:r>
            <a:r>
              <a:rPr lang="en-US" b="1" dirty="0" smtClean="0">
                <a:solidFill>
                  <a:srgbClr val="3253A2"/>
                </a:solidFill>
              </a:rPr>
              <a:t>18</a:t>
            </a:r>
            <a:r>
              <a:rPr lang="en-US" b="1" baseline="30000" dirty="0" smtClean="0">
                <a:solidFill>
                  <a:srgbClr val="3253A2"/>
                </a:solidFill>
              </a:rPr>
              <a:t>th</a:t>
            </a:r>
            <a:r>
              <a:rPr lang="en-US" b="1" dirty="0" smtClean="0">
                <a:solidFill>
                  <a:srgbClr val="3253A2"/>
                </a:solidFill>
              </a:rPr>
              <a:t>, 2018 </a:t>
            </a:r>
            <a:endParaRPr lang="en-US" dirty="0">
              <a:solidFill>
                <a:srgbClr val="3253A2"/>
              </a:solidFill>
            </a:endParaRPr>
          </a:p>
        </p:txBody>
      </p:sp>
      <p:pic>
        <p:nvPicPr>
          <p:cNvPr id="6" name="Picture 5" descr="psp2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57" y="5240808"/>
            <a:ext cx="2956251" cy="14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8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Maxwell_original_de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387475"/>
            <a:ext cx="67437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625"/>
          </a:xfrm>
        </p:spPr>
        <p:txBody>
          <a:bodyPr/>
          <a:lstStyle/>
          <a:p>
            <a:pPr algn="l"/>
            <a:r>
              <a:rPr lang="en-US" dirty="0" smtClean="0">
                <a:latin typeface="Times" charset="0"/>
                <a:ea typeface="ＭＳ Ｐゴシック" charset="0"/>
              </a:rPr>
              <a:t>Maxwell</a:t>
            </a:r>
            <a:r>
              <a:rPr lang="en-US" altLang="ja-JP" dirty="0" smtClean="0">
                <a:latin typeface="Times" charset="0"/>
                <a:ea typeface="ＭＳ Ｐゴシック" charset="0"/>
              </a:rPr>
              <a:t>’</a:t>
            </a:r>
            <a:r>
              <a:rPr lang="en-US" dirty="0" smtClean="0">
                <a:latin typeface="Times" charset="0"/>
                <a:ea typeface="ＭＳ Ｐゴシック" charset="0"/>
              </a:rPr>
              <a:t>s </a:t>
            </a:r>
            <a:r>
              <a:rPr lang="en-US" dirty="0">
                <a:latin typeface="Times" charset="0"/>
                <a:ea typeface="ＭＳ Ｐゴシック" charset="0"/>
              </a:rPr>
              <a:t>Proposal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6C8E2-59C6-BD43-A125-6CECD9CCDAA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40500" y="950913"/>
            <a:ext cx="2257425" cy="3786187"/>
            <a:chOff x="6540078" y="951466"/>
            <a:chExt cx="2258587" cy="3785652"/>
          </a:xfrm>
        </p:grpSpPr>
        <p:sp>
          <p:nvSpPr>
            <p:cNvPr id="9" name="Freeform 8"/>
            <p:cNvSpPr/>
            <p:nvPr/>
          </p:nvSpPr>
          <p:spPr>
            <a:xfrm>
              <a:off x="6573433" y="2303825"/>
              <a:ext cx="1858331" cy="641259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FFC8C8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6592493" y="3075241"/>
              <a:ext cx="2101343" cy="374597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C8C8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6540078" y="951466"/>
              <a:ext cx="2258587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ja-JP" altLang="en-US" sz="2000">
                  <a:latin typeface="Times" charset="0"/>
                  <a:cs typeface="Times" charset="0"/>
                </a:rPr>
                <a:t>“</a:t>
              </a:r>
              <a:r>
                <a:rPr lang="en-US" sz="2000">
                  <a:latin typeface="Times" charset="0"/>
                  <a:cs typeface="Times" charset="0"/>
                </a:rPr>
                <a:t>He will thus, without expenditure of work,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raise the temperature of B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and lower that of A,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in contradiction to the second law of thermodynamics.</a:t>
              </a:r>
              <a:r>
                <a:rPr lang="ja-JP" altLang="en-US" sz="2000">
                  <a:latin typeface="Times" charset="0"/>
                  <a:cs typeface="Times" charset="0"/>
                </a:rPr>
                <a:t>”</a:t>
              </a:r>
              <a:endParaRPr lang="en-US" sz="2000">
                <a:latin typeface="Times" charset="0"/>
                <a:cs typeface="Times" charset="0"/>
              </a:endParaRPr>
            </a:p>
          </p:txBody>
        </p:sp>
      </p:grp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625475" y="2495550"/>
            <a:ext cx="145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air initially at</a:t>
            </a:r>
          </a:p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uniform temperature</a:t>
            </a:r>
          </a:p>
        </p:txBody>
      </p:sp>
    </p:spTree>
    <p:extLst>
      <p:ext uri="{BB962C8B-B14F-4D97-AF65-F5344CB8AC3E}">
        <p14:creationId xmlns:p14="http://schemas.microsoft.com/office/powerpoint/2010/main" val="181244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95313" y="517525"/>
            <a:ext cx="7280275" cy="622300"/>
          </a:xfrm>
          <a:custGeom>
            <a:avLst/>
            <a:gdLst>
              <a:gd name="connsiteX0" fmla="*/ 111293 w 7279848"/>
              <a:gd name="connsiteY0" fmla="*/ 0 h 621892"/>
              <a:gd name="connsiteX1" fmla="*/ 7214382 w 7279848"/>
              <a:gd name="connsiteY1" fmla="*/ 202933 h 621892"/>
              <a:gd name="connsiteX2" fmla="*/ 7279848 w 7279848"/>
              <a:gd name="connsiteY2" fmla="*/ 621892 h 621892"/>
              <a:gd name="connsiteX3" fmla="*/ 0 w 7279848"/>
              <a:gd name="connsiteY3" fmla="*/ 589161 h 621892"/>
              <a:gd name="connsiteX4" fmla="*/ 111293 w 7279848"/>
              <a:gd name="connsiteY4" fmla="*/ 0 h 62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9848" h="621892">
                <a:moveTo>
                  <a:pt x="111293" y="0"/>
                </a:moveTo>
                <a:lnTo>
                  <a:pt x="7214382" y="202933"/>
                </a:lnTo>
                <a:lnTo>
                  <a:pt x="7279848" y="621892"/>
                </a:lnTo>
                <a:lnTo>
                  <a:pt x="0" y="589161"/>
                </a:lnTo>
                <a:lnTo>
                  <a:pt x="111293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B4C8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5588" y="2598738"/>
            <a:ext cx="3155950" cy="1714500"/>
          </a:xfrm>
          <a:custGeom>
            <a:avLst/>
            <a:gdLst>
              <a:gd name="connsiteX0" fmla="*/ 0 w 2932888"/>
              <a:gd name="connsiteY0" fmla="*/ 163656 h 1479449"/>
              <a:gd name="connsiteX1" fmla="*/ 0 w 2932888"/>
              <a:gd name="connsiteY1" fmla="*/ 163656 h 1479449"/>
              <a:gd name="connsiteX2" fmla="*/ 2860875 w 2932888"/>
              <a:gd name="connsiteY2" fmla="*/ 0 h 1479449"/>
              <a:gd name="connsiteX3" fmla="*/ 2932888 w 2932888"/>
              <a:gd name="connsiteY3" fmla="*/ 1184868 h 1479449"/>
              <a:gd name="connsiteX4" fmla="*/ 65466 w 2932888"/>
              <a:gd name="connsiteY4" fmla="*/ 1479449 h 1479449"/>
              <a:gd name="connsiteX5" fmla="*/ 0 w 2932888"/>
              <a:gd name="connsiteY5" fmla="*/ 163656 h 14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888" h="1479449">
                <a:moveTo>
                  <a:pt x="0" y="163656"/>
                </a:moveTo>
                <a:lnTo>
                  <a:pt x="0" y="163656"/>
                </a:lnTo>
                <a:lnTo>
                  <a:pt x="2860875" y="0"/>
                </a:lnTo>
                <a:lnTo>
                  <a:pt x="2932888" y="1184868"/>
                </a:lnTo>
                <a:lnTo>
                  <a:pt x="65466" y="1479449"/>
                </a:lnTo>
                <a:lnTo>
                  <a:pt x="0" y="163656"/>
                </a:lnTo>
                <a:close/>
              </a:path>
            </a:pathLst>
          </a:custGeom>
          <a:solidFill>
            <a:srgbClr val="FFC8C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latin typeface="Times" charset="0"/>
                <a:ea typeface="ＭＳ Ｐゴシック" charset="0"/>
              </a:rPr>
              <a:t>Maxwell</a:t>
            </a:r>
            <a:r>
              <a:rPr lang="en-US" altLang="ja-JP" sz="3200" dirty="0" smtClean="0">
                <a:latin typeface="Times" charset="0"/>
                <a:ea typeface="ＭＳ Ｐゴシック" charset="0"/>
              </a:rPr>
              <a:t>’</a:t>
            </a:r>
            <a:r>
              <a:rPr lang="en-US" sz="3200" dirty="0" smtClean="0">
                <a:latin typeface="Times" charset="0"/>
                <a:ea typeface="ＭＳ Ｐゴシック" charset="0"/>
              </a:rPr>
              <a:t>s </a:t>
            </a:r>
            <a:r>
              <a:rPr lang="en-US" sz="3200" dirty="0">
                <a:latin typeface="Times" charset="0"/>
                <a:ea typeface="ＭＳ Ｐゴシック" charset="0"/>
              </a:rPr>
              <a:t>Moral:</a:t>
            </a:r>
            <a:r>
              <a:rPr lang="en-US" sz="4000" dirty="0">
                <a:latin typeface="Times" charset="0"/>
                <a:ea typeface="ＭＳ Ｐゴシック" charset="0"/>
              </a:rPr>
              <a:t> The Demon Wins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9C0F76-3778-AB43-8B81-27E9902997B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1519238" y="1504950"/>
            <a:ext cx="3482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Times" charset="0"/>
                <a:cs typeface="Times" charset="0"/>
              </a:rPr>
              <a:t>“</a:t>
            </a:r>
            <a:r>
              <a:rPr lang="en-US" sz="1600">
                <a:latin typeface="Times" charset="0"/>
                <a:cs typeface="Times" charset="0"/>
              </a:rPr>
              <a:t>This is only one of the instances in which conclusions which we have drawn from our experience of bodies consisting of an immense number of molecules </a:t>
            </a:r>
            <a:r>
              <a:rPr lang="en-US" sz="1800">
                <a:latin typeface="Times" charset="0"/>
                <a:cs typeface="Times" charset="0"/>
              </a:rPr>
              <a:t>may be found not to be applicable to the more delicate observations and experiments which we may suppose made by one who can perceive and handle the individual molecules</a:t>
            </a:r>
            <a:r>
              <a:rPr lang="en-US" sz="1600">
                <a:latin typeface="Times" charset="0"/>
                <a:cs typeface="Times" charset="0"/>
              </a:rPr>
              <a:t> which we deal with only in large masses.</a:t>
            </a:r>
          </a:p>
          <a:p>
            <a:pPr eaLnBrk="1" hangingPunct="1"/>
            <a:endParaRPr lang="en-US" sz="1600">
              <a:latin typeface="Times" charset="0"/>
              <a:cs typeface="Times" charset="0"/>
            </a:endParaRP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In dealing with masses of matter, while we do not perceive the individual molecules, we are compelled to adopt what I have described as the statistical method of calculation, and to abandon the strict dynamical method, in which we follow every motion by the calculus.</a:t>
            </a:r>
            <a:r>
              <a:rPr lang="ja-JP" altLang="en-US" sz="1400">
                <a:latin typeface="Times" charset="0"/>
                <a:cs typeface="Times" charset="0"/>
              </a:rPr>
              <a:t>”</a:t>
            </a:r>
            <a:endParaRPr lang="en-US" sz="1400">
              <a:latin typeface="Times" charset="0"/>
              <a:cs typeface="Times" charset="0"/>
            </a:endParaRPr>
          </a:p>
          <a:p>
            <a:pPr eaLnBrk="1" hangingPunct="1"/>
            <a:endParaRPr lang="en-US" sz="1100" i="1">
              <a:latin typeface="Times" charset="0"/>
              <a:cs typeface="Times" charset="0"/>
            </a:endParaRPr>
          </a:p>
          <a:p>
            <a:pPr eaLnBrk="1" hangingPunct="1"/>
            <a:r>
              <a:rPr lang="en-US" sz="1100" i="1">
                <a:latin typeface="Times" charset="0"/>
                <a:cs typeface="Times" charset="0"/>
              </a:rPr>
              <a:t>Theory of Heat.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1735138"/>
            <a:ext cx="3141663" cy="2963862"/>
            <a:chOff x="5486074" y="1734752"/>
            <a:chExt cx="3142379" cy="2964488"/>
          </a:xfrm>
        </p:grpSpPr>
        <p:sp>
          <p:nvSpPr>
            <p:cNvPr id="11" name="Freeform 10"/>
            <p:cNvSpPr/>
            <p:nvPr/>
          </p:nvSpPr>
          <p:spPr>
            <a:xfrm>
              <a:off x="5486074" y="1734752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90873" y="3646506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5702112" y="3652800"/>
              <a:ext cx="2494263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No compulsion</a:t>
              </a:r>
              <a:r>
                <a:rPr lang="en-US" sz="2000">
                  <a:latin typeface="Times" charset="0"/>
                  <a:cs typeface="Times" charset="0"/>
                </a:rPr>
                <a:t> to exorcise</a:t>
              </a:r>
              <a:r>
                <a:rPr lang="en-US" sz="1800">
                  <a:latin typeface="Times" charset="0"/>
                  <a:cs typeface="Times" charset="0"/>
                </a:rPr>
                <a:t> the demon to protect the Second Law.</a:t>
              </a:r>
            </a:p>
          </p:txBody>
        </p:sp>
        <p:sp>
          <p:nvSpPr>
            <p:cNvPr id="22542" name="TextBox 7"/>
            <p:cNvSpPr txBox="1">
              <a:spLocks noChangeArrowheads="1"/>
            </p:cNvSpPr>
            <p:nvPr/>
          </p:nvSpPr>
          <p:spPr bwMode="auto">
            <a:xfrm>
              <a:off x="5577727" y="1806760"/>
              <a:ext cx="3050726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The demon illustrates</a:t>
              </a:r>
              <a:r>
                <a:rPr lang="en-US" sz="1800">
                  <a:latin typeface="Times" charset="0"/>
                  <a:cs typeface="Times" charset="0"/>
                </a:rPr>
                <a:t> that Second Law would fail if we could manipulate individual molecules.</a:t>
              </a:r>
            </a:p>
          </p:txBody>
        </p:sp>
      </p:grpSp>
      <p:pic>
        <p:nvPicPr>
          <p:cNvPr id="22537" name="Picture 8" descr="Max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93850"/>
            <a:ext cx="1016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53100" y="5422900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…. Nanotechnology has not yet overturned the Second Law.</a:t>
            </a:r>
          </a:p>
        </p:txBody>
      </p:sp>
    </p:spTree>
    <p:extLst>
      <p:ext uri="{BB962C8B-B14F-4D97-AF65-F5344CB8AC3E}">
        <p14:creationId xmlns:p14="http://schemas.microsoft.com/office/powerpoint/2010/main" val="251354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6000" dirty="0" smtClean="0"/>
              <a:t>2. The Rotating Disk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585590" y="1556564"/>
            <a:ext cx="2982872" cy="1042051"/>
          </a:xfrm>
          <a:custGeom>
            <a:avLst/>
            <a:gdLst>
              <a:gd name="connsiteX0" fmla="*/ 293077 w 2982872"/>
              <a:gd name="connsiteY0" fmla="*/ 0 h 1042051"/>
              <a:gd name="connsiteX1" fmla="*/ 2982872 w 2982872"/>
              <a:gd name="connsiteY1" fmla="*/ 91180 h 1042051"/>
              <a:gd name="connsiteX2" fmla="*/ 2937282 w 2982872"/>
              <a:gd name="connsiteY2" fmla="*/ 1042051 h 1042051"/>
              <a:gd name="connsiteX3" fmla="*/ 0 w 2982872"/>
              <a:gd name="connsiteY3" fmla="*/ 898769 h 1042051"/>
              <a:gd name="connsiteX4" fmla="*/ 293077 w 2982872"/>
              <a:gd name="connsiteY4" fmla="*/ 0 h 104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72" h="1042051">
                <a:moveTo>
                  <a:pt x="293077" y="0"/>
                </a:moveTo>
                <a:lnTo>
                  <a:pt x="2982872" y="91180"/>
                </a:lnTo>
                <a:lnTo>
                  <a:pt x="2937282" y="1042051"/>
                </a:lnTo>
                <a:lnTo>
                  <a:pt x="0" y="898769"/>
                </a:lnTo>
                <a:lnTo>
                  <a:pt x="29307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3590" y="390769"/>
            <a:ext cx="8023795" cy="742462"/>
          </a:xfrm>
          <a:custGeom>
            <a:avLst/>
            <a:gdLst>
              <a:gd name="connsiteX0" fmla="*/ 169333 w 8023795"/>
              <a:gd name="connsiteY0" fmla="*/ 0 h 742462"/>
              <a:gd name="connsiteX1" fmla="*/ 7978205 w 8023795"/>
              <a:gd name="connsiteY1" fmla="*/ 267026 h 742462"/>
              <a:gd name="connsiteX2" fmla="*/ 8023795 w 8023795"/>
              <a:gd name="connsiteY2" fmla="*/ 547077 h 742462"/>
              <a:gd name="connsiteX3" fmla="*/ 0 w 8023795"/>
              <a:gd name="connsiteY3" fmla="*/ 742462 h 742462"/>
              <a:gd name="connsiteX4" fmla="*/ 169333 w 8023795"/>
              <a:gd name="connsiteY4" fmla="*/ 0 h 7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3795" h="742462">
                <a:moveTo>
                  <a:pt x="169333" y="0"/>
                </a:moveTo>
                <a:lnTo>
                  <a:pt x="7978205" y="267026"/>
                </a:lnTo>
                <a:lnTo>
                  <a:pt x="8023795" y="547077"/>
                </a:lnTo>
                <a:lnTo>
                  <a:pt x="0" y="742462"/>
                </a:lnTo>
                <a:lnTo>
                  <a:pt x="169333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1400"/>
            <a:ext cx="8002955" cy="800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Einstein’s </a:t>
            </a:r>
            <a:r>
              <a:rPr lang="en-US" sz="3600" dirty="0" smtClean="0"/>
              <a:t>Discovery of Relativity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Einstein standing patent 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2276"/>
            <a:ext cx="1783610" cy="22208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85590" y="1458872"/>
            <a:ext cx="310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1905</a:t>
            </a:r>
          </a:p>
          <a:p>
            <a:r>
              <a:rPr lang="en-US" dirty="0" smtClean="0">
                <a:latin typeface="Times"/>
                <a:cs typeface="Times"/>
              </a:rPr>
              <a:t>Apply the principle of relativity to </a:t>
            </a:r>
            <a:r>
              <a:rPr lang="en-US" sz="2400" i="1" dirty="0" smtClean="0">
                <a:latin typeface="Times"/>
                <a:cs typeface="Times"/>
              </a:rPr>
              <a:t>inertial</a:t>
            </a:r>
            <a:r>
              <a:rPr lang="en-US" sz="2400" dirty="0" smtClean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motion.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2359" y="2852948"/>
            <a:ext cx="3374944" cy="1477327"/>
            <a:chOff x="2722359" y="2852948"/>
            <a:chExt cx="3374944" cy="1477327"/>
          </a:xfrm>
        </p:grpSpPr>
        <p:sp>
          <p:nvSpPr>
            <p:cNvPr id="20" name="Freeform 19"/>
            <p:cNvSpPr/>
            <p:nvPr/>
          </p:nvSpPr>
          <p:spPr>
            <a:xfrm rot="10800000">
              <a:off x="2911230" y="2881882"/>
              <a:ext cx="2780974" cy="1448393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2359" y="2852948"/>
              <a:ext cx="337494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1907, 1908, 1909, 1910, 1911, 1912, 1913, 1914, 1915.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Extend the principle of relativity to </a:t>
              </a:r>
              <a:r>
                <a:rPr lang="en-US" sz="2400" i="1" dirty="0" smtClean="0">
                  <a:latin typeface="Times"/>
                  <a:cs typeface="Times"/>
                </a:rPr>
                <a:t>accelerated</a:t>
              </a:r>
              <a:r>
                <a:rPr lang="en-US" sz="2400" dirty="0" smtClean="0">
                  <a:latin typeface="Times"/>
                  <a:cs typeface="Times"/>
                </a:rPr>
                <a:t> </a:t>
              </a:r>
              <a:r>
                <a:rPr lang="en-US" dirty="0" smtClean="0">
                  <a:latin typeface="Times"/>
                  <a:cs typeface="Times"/>
                </a:rPr>
                <a:t>motion.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1046" y="1647745"/>
            <a:ext cx="2543907" cy="707886"/>
            <a:chOff x="6221046" y="1647745"/>
            <a:chExt cx="2543907" cy="707886"/>
          </a:xfrm>
        </p:grpSpPr>
        <p:sp>
          <p:nvSpPr>
            <p:cNvPr id="19" name="Freeform 18"/>
            <p:cNvSpPr/>
            <p:nvPr/>
          </p:nvSpPr>
          <p:spPr>
            <a:xfrm>
              <a:off x="7098973" y="1738923"/>
              <a:ext cx="1281723" cy="527539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768" y="1647745"/>
              <a:ext cx="151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Special relativity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221046" y="1908256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8617" y="4542694"/>
            <a:ext cx="3093589" cy="1623253"/>
            <a:chOff x="2598617" y="4542694"/>
            <a:chExt cx="3093589" cy="1623253"/>
          </a:xfrm>
        </p:grpSpPr>
        <p:sp>
          <p:nvSpPr>
            <p:cNvPr id="22" name="Freeform 21"/>
            <p:cNvSpPr/>
            <p:nvPr/>
          </p:nvSpPr>
          <p:spPr>
            <a:xfrm rot="10800000">
              <a:off x="3317631" y="5544529"/>
              <a:ext cx="2003342" cy="621418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8617" y="4542694"/>
              <a:ext cx="1315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Rectilinear acceleration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258" y="5513104"/>
              <a:ext cx="251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Gravity slows clocks, slows and bends light.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3855590" y="4770642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8973" y="2735013"/>
            <a:ext cx="1530514" cy="1446550"/>
            <a:chOff x="6675639" y="4181563"/>
            <a:chExt cx="1530514" cy="1446550"/>
          </a:xfrm>
        </p:grpSpPr>
        <p:sp>
          <p:nvSpPr>
            <p:cNvPr id="21" name="Freeform 20"/>
            <p:cNvSpPr/>
            <p:nvPr/>
          </p:nvSpPr>
          <p:spPr>
            <a:xfrm rot="10800000">
              <a:off x="6730345" y="4490558"/>
              <a:ext cx="1475808" cy="1022546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5639" y="4181563"/>
              <a:ext cx="14368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Times"/>
                  <a:cs typeface="Times"/>
                </a:rPr>
                <a:t>?</a:t>
              </a:r>
              <a:r>
                <a:rPr lang="en-US" sz="7200" dirty="0" smtClean="0">
                  <a:latin typeface="Times"/>
                  <a:cs typeface="Times"/>
                </a:rPr>
                <a:t>?</a:t>
              </a:r>
              <a:r>
                <a:rPr lang="en-US" sz="6000" dirty="0" smtClean="0">
                  <a:latin typeface="Times"/>
                  <a:cs typeface="Times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7303" y="3040090"/>
            <a:ext cx="902811" cy="711295"/>
            <a:chOff x="6097303" y="3040090"/>
            <a:chExt cx="902811" cy="711295"/>
          </a:xfrm>
        </p:grpSpPr>
        <p:sp>
          <p:nvSpPr>
            <p:cNvPr id="11" name="TextBox 10"/>
            <p:cNvSpPr txBox="1"/>
            <p:nvPr/>
          </p:nvSpPr>
          <p:spPr>
            <a:xfrm>
              <a:off x="6097303" y="304009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rotation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21046" y="3393179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78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008938" cy="10033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Rotating Disk 1912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F724B5-F0FD-F046-A7D8-1C2B311A7011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56325" name="Picture 4" descr="disk at re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95413"/>
            <a:ext cx="2435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0038" y="1252538"/>
            <a:ext cx="3097212" cy="4665662"/>
            <a:chOff x="312738" y="1703633"/>
            <a:chExt cx="3097211" cy="4665417"/>
          </a:xfrm>
        </p:grpSpPr>
        <p:sp>
          <p:nvSpPr>
            <p:cNvPr id="16" name="Freeform 15"/>
            <p:cNvSpPr/>
            <p:nvPr/>
          </p:nvSpPr>
          <p:spPr>
            <a:xfrm>
              <a:off x="622300" y="4959424"/>
              <a:ext cx="1955799" cy="1409626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B4C8FF"/>
                </a:solidFill>
              </a:endParaRPr>
            </a:p>
          </p:txBody>
        </p:sp>
        <p:sp>
          <p:nvSpPr>
            <p:cNvPr id="56344" name="TextBox 6"/>
            <p:cNvSpPr txBox="1">
              <a:spLocks noChangeArrowheads="1"/>
            </p:cNvSpPr>
            <p:nvPr/>
          </p:nvSpPr>
          <p:spPr bwMode="auto">
            <a:xfrm>
              <a:off x="312738" y="4803286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sp>
          <p:nvSpPr>
            <p:cNvPr id="56345" name="TextBox 11"/>
            <p:cNvSpPr txBox="1">
              <a:spLocks noChangeArrowheads="1"/>
            </p:cNvSpPr>
            <p:nvPr/>
          </p:nvSpPr>
          <p:spPr bwMode="auto">
            <a:xfrm>
              <a:off x="402492" y="5624308"/>
              <a:ext cx="2277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measured by laying out rods end to end.</a:t>
              </a:r>
            </a:p>
          </p:txBody>
        </p:sp>
        <p:pic>
          <p:nvPicPr>
            <p:cNvPr id="56346" name="Picture 13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0" y="1703633"/>
              <a:ext cx="2833279" cy="28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8825" y="4103688"/>
            <a:ext cx="3383328" cy="725377"/>
            <a:chOff x="771037" y="4554762"/>
            <a:chExt cx="3383542" cy="725240"/>
          </a:xfrm>
        </p:grpSpPr>
        <p:pic>
          <p:nvPicPr>
            <p:cNvPr id="56341" name="Picture 12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37" y="455476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TextBox 6"/>
            <p:cNvSpPr txBox="1">
              <a:spLocks noChangeArrowheads="1"/>
            </p:cNvSpPr>
            <p:nvPr/>
          </p:nvSpPr>
          <p:spPr bwMode="auto">
            <a:xfrm>
              <a:off x="2192336" y="4695336"/>
              <a:ext cx="1962243" cy="5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= </a:t>
              </a:r>
              <a:r>
                <a:rPr lang="en-US" sz="3200" dirty="0" smtClean="0">
                  <a:latin typeface="Symbol" charset="2"/>
                  <a:cs typeface="Symbol" charset="2"/>
                </a:rPr>
                <a:t>π </a:t>
              </a:r>
              <a:r>
                <a:rPr lang="en-US" sz="1800" dirty="0" smtClean="0">
                  <a:cs typeface="Arial" charset="0"/>
                </a:rPr>
                <a:t>x</a:t>
              </a:r>
              <a:r>
                <a:rPr lang="en-US" dirty="0" smtClean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latin typeface="Times" charset="0"/>
                  <a:cs typeface="Times" charset="0"/>
                </a:rPr>
                <a:t>diameter</a:t>
              </a:r>
            </a:p>
          </p:txBody>
        </p:sp>
      </p:grpSp>
      <p:pic>
        <p:nvPicPr>
          <p:cNvPr id="83976" name="Picture 5" descr="rotating disk animated10fp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244600"/>
            <a:ext cx="2619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14888" y="1087438"/>
            <a:ext cx="3224212" cy="4767262"/>
            <a:chOff x="4814888" y="1087683"/>
            <a:chExt cx="3224211" cy="4767805"/>
          </a:xfrm>
        </p:grpSpPr>
        <p:sp>
          <p:nvSpPr>
            <p:cNvPr id="21" name="Freeform 20"/>
            <p:cNvSpPr/>
            <p:nvPr/>
          </p:nvSpPr>
          <p:spPr>
            <a:xfrm>
              <a:off x="5187950" y="4267807"/>
              <a:ext cx="1955799" cy="1409861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8" name="TextBox 7"/>
            <p:cNvSpPr txBox="1">
              <a:spLocks noChangeArrowheads="1"/>
            </p:cNvSpPr>
            <p:nvPr/>
          </p:nvSpPr>
          <p:spPr bwMode="auto">
            <a:xfrm>
              <a:off x="4814888" y="4186713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pic>
          <p:nvPicPr>
            <p:cNvPr id="56339" name="Picture 18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70" y="1087683"/>
              <a:ext cx="2903129" cy="290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0" name="TextBox 21"/>
            <p:cNvSpPr txBox="1">
              <a:spLocks noChangeArrowheads="1"/>
            </p:cNvSpPr>
            <p:nvPr/>
          </p:nvSpPr>
          <p:spPr bwMode="auto">
            <a:xfrm>
              <a:off x="4968142" y="4932158"/>
              <a:ext cx="25185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Times" charset="0"/>
                  <a:cs typeface="Times" charset="0"/>
                </a:rPr>
                <a:t>measured by laying out </a:t>
              </a:r>
              <a:r>
                <a:rPr lang="en-US" sz="1800" i="1" dirty="0">
                  <a:latin typeface="Times" charset="0"/>
                  <a:cs typeface="Times" charset="0"/>
                </a:rPr>
                <a:t>moving, contracted</a:t>
              </a:r>
              <a:r>
                <a:rPr lang="en-US" sz="1800" dirty="0">
                  <a:latin typeface="Times" charset="0"/>
                  <a:cs typeface="Times" charset="0"/>
                </a:rPr>
                <a:t> rods end to end.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0225" y="6037263"/>
            <a:ext cx="7888288" cy="600075"/>
            <a:chOff x="530277" y="6037559"/>
            <a:chExt cx="7888684" cy="599760"/>
          </a:xfrm>
        </p:grpSpPr>
        <p:sp>
          <p:nvSpPr>
            <p:cNvPr id="25" name="Freeform 24"/>
            <p:cNvSpPr/>
            <p:nvPr/>
          </p:nvSpPr>
          <p:spPr bwMode="auto">
            <a:xfrm>
              <a:off x="530277" y="6134345"/>
              <a:ext cx="7888684" cy="502974"/>
            </a:xfrm>
            <a:custGeom>
              <a:avLst/>
              <a:gdLst>
                <a:gd name="connsiteX0" fmla="*/ 120650 w 6534150"/>
                <a:gd name="connsiteY0" fmla="*/ 0 h 406400"/>
                <a:gd name="connsiteX1" fmla="*/ 6534150 w 6534150"/>
                <a:gd name="connsiteY1" fmla="*/ 82550 h 406400"/>
                <a:gd name="connsiteX2" fmla="*/ 6483350 w 6534150"/>
                <a:gd name="connsiteY2" fmla="*/ 406400 h 406400"/>
                <a:gd name="connsiteX3" fmla="*/ 0 w 6534150"/>
                <a:gd name="connsiteY3" fmla="*/ 368300 h 406400"/>
                <a:gd name="connsiteX4" fmla="*/ 120650 w 6534150"/>
                <a:gd name="connsiteY4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150" h="406400">
                  <a:moveTo>
                    <a:pt x="120650" y="0"/>
                  </a:moveTo>
                  <a:lnTo>
                    <a:pt x="6534150" y="82550"/>
                  </a:lnTo>
                  <a:lnTo>
                    <a:pt x="6483350" y="406400"/>
                  </a:lnTo>
                  <a:lnTo>
                    <a:pt x="0" y="36830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6" name="TextBox 23"/>
            <p:cNvSpPr txBox="1">
              <a:spLocks noChangeArrowheads="1"/>
            </p:cNvSpPr>
            <p:nvPr/>
          </p:nvSpPr>
          <p:spPr bwMode="auto">
            <a:xfrm>
              <a:off x="638459" y="6037559"/>
              <a:ext cx="76976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Geometry</a:t>
              </a:r>
              <a:r>
                <a:rPr lang="en-US">
                  <a:latin typeface="Times" charset="0"/>
                  <a:cs typeface="Times" charset="0"/>
                </a:rPr>
                <a:t> found on a rotating disk is </a:t>
              </a:r>
              <a:r>
                <a:rPr lang="en-US" sz="3200">
                  <a:latin typeface="Times" charset="0"/>
                  <a:cs typeface="Times" charset="0"/>
                </a:rPr>
                <a:t>non-Euclidean.</a:t>
              </a:r>
              <a:endParaRPr lang="en-US">
                <a:latin typeface="Times" charset="0"/>
                <a:cs typeface="Times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11776" y="4040183"/>
            <a:ext cx="3241594" cy="609918"/>
            <a:chOff x="5311287" y="4040412"/>
            <a:chExt cx="3242848" cy="610340"/>
          </a:xfrm>
        </p:grpSpPr>
        <p:pic>
          <p:nvPicPr>
            <p:cNvPr id="56333" name="Picture 19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287" y="404041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4" name="Rectangle 26"/>
            <p:cNvSpPr>
              <a:spLocks noChangeArrowheads="1"/>
            </p:cNvSpPr>
            <p:nvPr/>
          </p:nvSpPr>
          <p:spPr bwMode="auto">
            <a:xfrm>
              <a:off x="6714458" y="4188768"/>
              <a:ext cx="1839677" cy="46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 charset="0"/>
                  <a:cs typeface="Times" charset="0"/>
                </a:rPr>
                <a:t>&gt; </a:t>
              </a:r>
              <a:r>
                <a:rPr lang="en-US" sz="2400" dirty="0" smtClean="0">
                  <a:latin typeface="Symbol" charset="2"/>
                  <a:cs typeface="Symbol" charset="2"/>
                </a:rPr>
                <a:t>π</a:t>
              </a:r>
              <a:r>
                <a:rPr lang="en-US" dirty="0" smtClean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sz="2400" dirty="0">
                  <a:latin typeface="Times" charset="0"/>
                  <a:cs typeface="Times" charset="0"/>
                </a:rPr>
                <a:t>diameter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4693" y="4931475"/>
            <a:ext cx="1364639" cy="827168"/>
            <a:chOff x="7842249" y="285670"/>
            <a:chExt cx="1364639" cy="827168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7842249" y="285670"/>
              <a:ext cx="136463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Times"/>
                  <a:cs typeface="Times"/>
                </a:rPr>
                <a:t>Length of radial </a:t>
              </a:r>
              <a:r>
                <a:rPr lang="en-US" sz="1400" dirty="0">
                  <a:latin typeface="Times"/>
                  <a:cs typeface="Times"/>
                </a:rPr>
                <a:t>rods unaffected by </a:t>
              </a:r>
              <a:r>
                <a:rPr lang="en-US" sz="1400" dirty="0" smtClean="0">
                  <a:latin typeface="Times"/>
                  <a:cs typeface="Times"/>
                </a:rPr>
                <a:t>motion.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910513" y="1062038"/>
              <a:ext cx="304800" cy="5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6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E5E7-2F54-C540-B86A-E020FB0421CA}" type="slidenum">
              <a:rPr lang="en-US"/>
              <a:pPr/>
              <a:t>15</a:t>
            </a:fld>
            <a:endParaRPr lang="en-US"/>
          </a:p>
        </p:txBody>
      </p:sp>
      <p:sp>
        <p:nvSpPr>
          <p:cNvPr id="143362" name="Freeform 2"/>
          <p:cNvSpPr>
            <a:spLocks/>
          </p:cNvSpPr>
          <p:nvPr/>
        </p:nvSpPr>
        <p:spPr bwMode="auto">
          <a:xfrm>
            <a:off x="2817813" y="451746"/>
            <a:ext cx="4938712" cy="5641975"/>
          </a:xfrm>
          <a:custGeom>
            <a:avLst/>
            <a:gdLst>
              <a:gd name="T0" fmla="*/ 692 w 3111"/>
              <a:gd name="T1" fmla="*/ 0 h 3554"/>
              <a:gd name="T2" fmla="*/ 3111 w 3111"/>
              <a:gd name="T3" fmla="*/ 747 h 3554"/>
              <a:gd name="T4" fmla="*/ 2524 w 3111"/>
              <a:gd name="T5" fmla="*/ 3554 h 3554"/>
              <a:gd name="T6" fmla="*/ 0 w 3111"/>
              <a:gd name="T7" fmla="*/ 2946 h 3554"/>
              <a:gd name="T8" fmla="*/ 692 w 3111"/>
              <a:gd name="T9" fmla="*/ 0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98359" y="1689100"/>
            <a:ext cx="4811916" cy="2792413"/>
          </a:xfrm>
        </p:spPr>
        <p:txBody>
          <a:bodyPr>
            <a:noAutofit/>
          </a:bodyPr>
          <a:lstStyle/>
          <a:p>
            <a:pPr algn="r"/>
            <a:r>
              <a:rPr lang="en-US" sz="6600" dirty="0" smtClean="0"/>
              <a:t>3. The </a:t>
            </a:r>
            <a:r>
              <a:rPr lang="en-US" sz="6600" dirty="0"/>
              <a:t>Dome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Indeterminstic</a:t>
            </a:r>
            <a:r>
              <a:rPr lang="en-US" dirty="0"/>
              <a:t> Newtonian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029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90C5-080D-5246-A413-A8E0FDB0C1BC}" type="slidenum">
              <a:rPr lang="en-US"/>
              <a:pPr/>
              <a:t>16</a:t>
            </a:fld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</a:t>
            </a:r>
          </a:p>
        </p:txBody>
      </p:sp>
      <p:pic>
        <p:nvPicPr>
          <p:cNvPr id="10244" name="Picture 4" descr="dome_with_eq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87500"/>
            <a:ext cx="4976812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23888" y="4318000"/>
            <a:ext cx="6276975" cy="2127250"/>
            <a:chOff x="393" y="2720"/>
            <a:chExt cx="3954" cy="1340"/>
          </a:xfrm>
        </p:grpSpPr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18" y="3313"/>
              <a:ext cx="1845" cy="747"/>
            </a:xfrm>
            <a:custGeom>
              <a:avLst/>
              <a:gdLst>
                <a:gd name="T0" fmla="*/ 316 w 1845"/>
                <a:gd name="T1" fmla="*/ 0 h 747"/>
                <a:gd name="T2" fmla="*/ 1845 w 1845"/>
                <a:gd name="T3" fmla="*/ 323 h 747"/>
                <a:gd name="T4" fmla="*/ 1797 w 1845"/>
                <a:gd name="T5" fmla="*/ 747 h 747"/>
                <a:gd name="T6" fmla="*/ 0 w 1845"/>
                <a:gd name="T7" fmla="*/ 723 h 747"/>
                <a:gd name="T8" fmla="*/ 316 w 1845"/>
                <a:gd name="T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5" h="747">
                  <a:moveTo>
                    <a:pt x="316" y="0"/>
                  </a:moveTo>
                  <a:lnTo>
                    <a:pt x="1845" y="323"/>
                  </a:lnTo>
                  <a:lnTo>
                    <a:pt x="1797" y="747"/>
                  </a:lnTo>
                  <a:lnTo>
                    <a:pt x="0" y="7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93" y="2720"/>
              <a:ext cx="395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</a:rPr>
                <a:t>The mass experiences an outward directed force field</a:t>
              </a:r>
            </a:p>
            <a:p>
              <a:r>
                <a:rPr lang="en-US" sz="2000" dirty="0">
                  <a:latin typeface="Times"/>
                </a:rPr>
                <a:t>F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potential energy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</a:t>
              </a:r>
              <a:r>
                <a:rPr lang="en-US" sz="2000" dirty="0" err="1">
                  <a:latin typeface="Times"/>
                </a:rPr>
                <a:t>gh</a:t>
              </a:r>
              <a:r>
                <a:rPr lang="en-US" sz="2000" dirty="0">
                  <a:latin typeface="Times"/>
                </a:rPr>
                <a:t> = r</a:t>
              </a:r>
              <a:r>
                <a:rPr lang="en-US" sz="2400" baseline="30000" dirty="0">
                  <a:latin typeface="Times"/>
                </a:rPr>
                <a:t>1/</a:t>
              </a:r>
              <a:r>
                <a:rPr lang="en-US" sz="2000" baseline="30000" dirty="0">
                  <a:latin typeface="Times"/>
                </a:rPr>
                <a:t>2</a:t>
              </a:r>
              <a:r>
                <a:rPr lang="en-US" sz="2000" dirty="0">
                  <a:latin typeface="Times"/>
                </a:rPr>
                <a:t>.</a:t>
              </a:r>
            </a:p>
            <a:p>
              <a:endParaRPr lang="en-US" sz="2000" dirty="0">
                <a:latin typeface="Times"/>
              </a:endParaRPr>
            </a:p>
            <a:p>
              <a:r>
                <a:rPr lang="en-US" sz="2000" dirty="0">
                  <a:latin typeface="Times"/>
                </a:rPr>
                <a:t>The motion of the mass is governed by </a:t>
              </a:r>
              <a:r>
                <a:rPr lang="en-US" sz="2000" dirty="0" smtClean="0">
                  <a:latin typeface="Times"/>
                </a:rPr>
                <a:t>Newton</a:t>
              </a:r>
              <a:r>
                <a:rPr lang="ja-JP" altLang="en-US" sz="2000" dirty="0" smtClean="0">
                  <a:latin typeface="Times"/>
                </a:rPr>
                <a:t>’</a:t>
              </a:r>
              <a:r>
                <a:rPr lang="en-US" sz="2000" dirty="0" smtClean="0">
                  <a:latin typeface="Times"/>
                </a:rPr>
                <a:t>s </a:t>
              </a:r>
              <a:r>
                <a:rPr lang="ja-JP" altLang="en-US" sz="2000" dirty="0">
                  <a:latin typeface="Times"/>
                </a:rPr>
                <a:t>“</a:t>
              </a:r>
              <a:r>
                <a:rPr lang="en-US" sz="2000" dirty="0">
                  <a:latin typeface="Times"/>
                </a:rPr>
                <a:t>F=ma</a:t>
              </a:r>
              <a:r>
                <a:rPr lang="ja-JP" altLang="en-US" sz="2000" dirty="0">
                  <a:latin typeface="Times"/>
                </a:rPr>
                <a:t>”</a:t>
              </a:r>
              <a:r>
                <a:rPr lang="en-US" sz="2000" dirty="0">
                  <a:latin typeface="Times"/>
                </a:rPr>
                <a:t>:</a:t>
              </a:r>
            </a:p>
            <a:p>
              <a:endParaRPr lang="en-US" sz="900" dirty="0">
                <a:latin typeface="Times"/>
              </a:endParaRPr>
            </a:p>
            <a:p>
              <a:r>
                <a:rPr lang="en-US" sz="3200" dirty="0">
                  <a:latin typeface="Times"/>
                </a:rPr>
                <a:t>          d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r/dt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 = r</a:t>
              </a:r>
              <a:r>
                <a:rPr lang="en-US" sz="3200" baseline="30000" dirty="0">
                  <a:latin typeface="Times"/>
                </a:rPr>
                <a:t>1/2</a:t>
              </a:r>
              <a:r>
                <a:rPr lang="en-US" sz="2000" dirty="0">
                  <a:latin typeface="Times"/>
                </a:rPr>
                <a:t>.</a:t>
              </a:r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695450"/>
            <a:ext cx="3352800" cy="2590800"/>
          </a:xfrm>
        </p:spPr>
        <p:txBody>
          <a:bodyPr/>
          <a:lstStyle/>
          <a:p>
            <a:r>
              <a:rPr lang="en-US" sz="1800"/>
              <a:t>A unit mass sits at the apex of a dome over which it can slide frictionless. The dome is symmetrical about the origin r=0 of radial coordinates inscribed on its surface. Its shape is given by the (negative) height function h(r) = (2/3g)r</a:t>
            </a:r>
            <a:r>
              <a:rPr lang="en-US" sz="2000" baseline="30000"/>
              <a:t>3/</a:t>
            </a:r>
            <a:r>
              <a:rPr lang="en-US" sz="1800" baseline="30000"/>
              <a:t>2</a:t>
            </a:r>
            <a:r>
              <a:rPr lang="en-US" sz="18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5599-46BB-9146-90F9-47FF62051B40}" type="slidenum">
              <a:rPr lang="en-US"/>
              <a:pPr/>
              <a:t>17</a:t>
            </a:fld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07804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None</a:t>
            </a:r>
            <a:endParaRPr lang="en-US" sz="5400" dirty="0"/>
          </a:p>
        </p:txBody>
      </p:sp>
      <p:pic>
        <p:nvPicPr>
          <p:cNvPr id="13316" name="Picture 4" descr="dome_no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706938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886200" cy="1447800"/>
          </a:xfrm>
        </p:spPr>
        <p:txBody>
          <a:bodyPr/>
          <a:lstStyle/>
          <a:p>
            <a:r>
              <a:rPr lang="en-US" sz="2400"/>
              <a:t>r(t) = 0</a:t>
            </a:r>
          </a:p>
          <a:p>
            <a:r>
              <a:rPr lang="en-US"/>
              <a:t>solves Newton</a:t>
            </a:r>
            <a:r>
              <a:rPr lang="ja-JP" altLang="en-US"/>
              <a:t>’</a:t>
            </a:r>
            <a:r>
              <a:rPr lang="en-US"/>
              <a:t>s equation of motion since</a:t>
            </a:r>
          </a:p>
          <a:p>
            <a:r>
              <a:rPr lang="en-US" sz="2000"/>
              <a:t>d</a:t>
            </a:r>
            <a:r>
              <a:rPr lang="en-US" sz="2000" baseline="30000"/>
              <a:t>2</a:t>
            </a:r>
            <a:r>
              <a:rPr lang="en-US" sz="2000"/>
              <a:t>r/dt</a:t>
            </a:r>
            <a:r>
              <a:rPr lang="en-US" sz="2000" baseline="30000"/>
              <a:t>2</a:t>
            </a:r>
            <a:r>
              <a:rPr lang="en-US" sz="2000"/>
              <a:t> = d</a:t>
            </a:r>
            <a:r>
              <a:rPr lang="en-US" sz="2000" baseline="30000"/>
              <a:t>2</a:t>
            </a:r>
            <a:r>
              <a:rPr lang="en-US" sz="2000"/>
              <a:t>(0)/dt</a:t>
            </a:r>
            <a:r>
              <a:rPr lang="en-US" sz="2000" baseline="30000"/>
              <a:t>2</a:t>
            </a:r>
            <a:r>
              <a:rPr lang="en-US" sz="2000"/>
              <a:t> = 0 = r</a:t>
            </a:r>
            <a:r>
              <a:rPr lang="en-US" sz="2000" baseline="30000"/>
              <a:t>1/2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97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A6EB-F92D-464D-B9C5-BF81083A2344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Freeform 2"/>
          <p:cNvSpPr>
            <a:spLocks/>
          </p:cNvSpPr>
          <p:nvPr/>
        </p:nvSpPr>
        <p:spPr bwMode="auto">
          <a:xfrm>
            <a:off x="685800" y="228600"/>
            <a:ext cx="8060918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835399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Spontaneous Acceleration</a:t>
            </a:r>
            <a:endParaRPr lang="en-US" sz="5400" dirty="0"/>
          </a:p>
        </p:txBody>
      </p:sp>
      <p:pic>
        <p:nvPicPr>
          <p:cNvPr id="14342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4419600" y="4343400"/>
            <a:ext cx="4081463" cy="1998663"/>
            <a:chOff x="2784" y="2736"/>
            <a:chExt cx="2571" cy="1259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 flipV="1">
              <a:off x="2784" y="2736"/>
              <a:ext cx="768" cy="672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072" y="2784"/>
              <a:ext cx="2283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44538" indent="-744538"/>
              <a:r>
                <a:rPr lang="en-US" sz="1600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t≤T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(0)/dt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0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dirty="0">
                  <a:latin typeface="Times"/>
                  <a:cs typeface="Times"/>
                </a:rPr>
                <a:t>.</a:t>
              </a:r>
            </a:p>
            <a:p>
              <a:pPr marL="744538" indent="-744538"/>
              <a:endParaRPr lang="en-US" sz="800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t≥T</a:t>
              </a:r>
              <a:endParaRPr lang="en-US" sz="1600" dirty="0">
                <a:latin typeface="Times"/>
                <a:cs typeface="Times"/>
              </a:endParaRPr>
            </a:p>
            <a:p>
              <a:pPr marL="744538" indent="-744538"/>
              <a:r>
                <a:rPr lang="en-US" sz="2000" dirty="0">
                  <a:latin typeface="Times"/>
                  <a:cs typeface="Times"/>
                </a:rPr>
                <a:t>d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r/dt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= (d</a:t>
              </a:r>
              <a:r>
                <a:rPr lang="en-US" baseline="30000" dirty="0">
                  <a:latin typeface="Times"/>
                  <a:cs typeface="Times"/>
                </a:rPr>
                <a:t>2 </a:t>
              </a:r>
              <a:r>
                <a:rPr lang="en-US" dirty="0">
                  <a:latin typeface="Times"/>
                  <a:cs typeface="Times"/>
                </a:rPr>
                <a:t>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) 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4 x 3 x (1/144)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(1/12)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[(1/144)(t–T)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r>
                <a:rPr lang="en-US" dirty="0">
                  <a:latin typeface="Times"/>
                  <a:cs typeface="Times"/>
                </a:rPr>
                <a:t>]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2000" dirty="0">
                  <a:latin typeface="Times"/>
                  <a:cs typeface="Times"/>
                </a:rPr>
                <a:t> = r </a:t>
              </a:r>
              <a:r>
                <a:rPr lang="en-US" sz="2000" baseline="30000" dirty="0">
                  <a:latin typeface="Times"/>
                  <a:cs typeface="Times"/>
                </a:rPr>
                <a:t>1/2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14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19800" y="1447800"/>
            <a:ext cx="2438400" cy="2590800"/>
          </a:xfrm>
        </p:spPr>
        <p:txBody>
          <a:bodyPr/>
          <a:lstStyle/>
          <a:p>
            <a:r>
              <a:rPr lang="en-US" sz="1800" dirty="0"/>
              <a:t>The mass remains at rest until some arbitrary time T, whereupon it accelerates in some arbitrary direction.</a:t>
            </a:r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304800" y="4419600"/>
            <a:ext cx="4191000" cy="1447800"/>
            <a:chOff x="192" y="2784"/>
            <a:chExt cx="2640" cy="912"/>
          </a:xfrm>
        </p:grpSpPr>
        <p:sp>
          <p:nvSpPr>
            <p:cNvPr id="14350" name="Freeform 14"/>
            <p:cNvSpPr>
              <a:spLocks/>
            </p:cNvSpPr>
            <p:nvPr/>
          </p:nvSpPr>
          <p:spPr bwMode="auto">
            <a:xfrm flipV="1">
              <a:off x="192" y="2784"/>
              <a:ext cx="672" cy="528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32" y="2784"/>
              <a:ext cx="240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0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t≤T</a:t>
              </a:r>
              <a:r>
                <a:rPr lang="en-US" dirty="0">
                  <a:latin typeface="Times"/>
                  <a:cs typeface="Times"/>
                </a:rPr>
                <a:t> and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(1/144)(t–T)</a:t>
              </a:r>
              <a:r>
                <a:rPr lang="en-US" sz="2400" baseline="30000" dirty="0">
                  <a:latin typeface="Times"/>
                  <a:cs typeface="Times"/>
                </a:rPr>
                <a:t>4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t≥T</a:t>
              </a:r>
              <a:endParaRPr lang="en-US" dirty="0">
                <a:latin typeface="Times"/>
                <a:cs typeface="Times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dirty="0">
                  <a:latin typeface="Times"/>
                  <a:cs typeface="Times"/>
                </a:rPr>
                <a:t>solves Newton</a:t>
              </a:r>
              <a:r>
                <a:rPr lang="ja-JP" altLang="en-US" sz="1600" dirty="0">
                  <a:latin typeface="Times"/>
                  <a:cs typeface="Times"/>
                </a:rPr>
                <a:t>’</a:t>
              </a:r>
              <a:r>
                <a:rPr lang="en-US" sz="1600" dirty="0">
                  <a:latin typeface="Times"/>
                  <a:cs typeface="Times"/>
                </a:rPr>
                <a:t>s equation of motion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1600" dirty="0">
                  <a:latin typeface="Times"/>
                  <a:cs typeface="Times"/>
                </a:rPr>
                <a:t>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86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9427-E1AE-9845-B8BD-8ACE86D14E4C}" type="slidenum">
              <a:rPr lang="en-US"/>
              <a:pPr/>
              <a:t>19</a:t>
            </a:fld>
            <a:endParaRPr lang="en-US"/>
          </a:p>
        </p:txBody>
      </p:sp>
      <p:sp>
        <p:nvSpPr>
          <p:cNvPr id="147462" name="Freeform 6"/>
          <p:cNvSpPr>
            <a:spLocks/>
          </p:cNvSpPr>
          <p:nvPr/>
        </p:nvSpPr>
        <p:spPr bwMode="auto">
          <a:xfrm flipV="1">
            <a:off x="619125" y="238125"/>
            <a:ext cx="7383463" cy="10668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computation again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341438" y="2097088"/>
            <a:ext cx="60372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4538" indent="-744538"/>
            <a:r>
              <a:rPr lang="en-US" sz="28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t≤T</a:t>
            </a:r>
            <a:r>
              <a:rPr lang="en-US" sz="2800" dirty="0">
                <a:latin typeface="Times"/>
                <a:cs typeface="Times"/>
              </a:rPr>
              <a:t>, </a:t>
            </a:r>
            <a:r>
              <a:rPr lang="en-US" sz="3200" dirty="0">
                <a:latin typeface="Times"/>
                <a:cs typeface="Times"/>
              </a:rPr>
              <a:t>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r/dt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(0)/dt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0 = r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200" dirty="0">
                <a:latin typeface="Times"/>
                <a:cs typeface="Times"/>
              </a:rPr>
              <a:t>.</a:t>
            </a:r>
          </a:p>
          <a:p>
            <a:pPr marL="744538" indent="-744538"/>
            <a:endParaRPr lang="en-US" sz="14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t≥T</a:t>
            </a:r>
            <a:endParaRPr lang="en-US" sz="2800" dirty="0">
              <a:latin typeface="Times"/>
              <a:cs typeface="Times"/>
            </a:endParaRPr>
          </a:p>
          <a:p>
            <a:pPr marL="744538" indent="-744538"/>
            <a:r>
              <a:rPr lang="en-US" sz="3600" dirty="0">
                <a:latin typeface="Times"/>
                <a:cs typeface="Times"/>
              </a:rPr>
              <a:t>d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r/dt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 </a:t>
            </a:r>
            <a:r>
              <a:rPr lang="en-US" sz="3200" dirty="0">
                <a:latin typeface="Times"/>
                <a:cs typeface="Times"/>
              </a:rPr>
              <a:t>= (d</a:t>
            </a:r>
            <a:r>
              <a:rPr lang="en-US" sz="3200" baseline="30000" dirty="0">
                <a:latin typeface="Times"/>
                <a:cs typeface="Times"/>
              </a:rPr>
              <a:t>2 </a:t>
            </a:r>
            <a:r>
              <a:rPr lang="en-US" sz="3200" dirty="0">
                <a:latin typeface="Times"/>
                <a:cs typeface="Times"/>
              </a:rPr>
              <a:t>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) 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4 x 3 x (1/144)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(1/12)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[(1/144)(t–T)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r>
              <a:rPr lang="en-US" sz="3200" dirty="0">
                <a:latin typeface="Times"/>
                <a:cs typeface="Times"/>
              </a:rPr>
              <a:t>]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600" dirty="0">
                <a:latin typeface="Times"/>
                <a:cs typeface="Times"/>
              </a:rPr>
              <a:t> = r </a:t>
            </a:r>
            <a:r>
              <a:rPr lang="en-US" sz="3600" baseline="30000" dirty="0">
                <a:latin typeface="Times"/>
                <a:cs typeface="Times"/>
              </a:rPr>
              <a:t>1/2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5734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" y="240681"/>
            <a:ext cx="2538697" cy="2774755"/>
          </a:xfrm>
        </p:spPr>
        <p:txBody>
          <a:bodyPr>
            <a:noAutofit/>
          </a:bodyPr>
          <a:lstStyle/>
          <a:p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err="1"/>
              <a:t>www.pitt.edu</a:t>
            </a:r>
            <a:r>
              <a:rPr lang="en-US" sz="1800" dirty="0"/>
              <a:t>/~</a:t>
            </a:r>
            <a:r>
              <a:rPr lang="en-US" sz="1800" dirty="0" err="1"/>
              <a:t>jdnorton</a:t>
            </a:r>
            <a:r>
              <a:rPr lang="en-US" sz="1800" dirty="0"/>
              <a:t>/lectures/</a:t>
            </a:r>
            <a:r>
              <a:rPr lang="en-US" sz="1800" dirty="0" smtClean="0"/>
              <a:t>CPS_summer_2018/CPS_summer_2018.</a:t>
            </a:r>
            <a:r>
              <a:rPr lang="en-US" sz="1800" dirty="0"/>
              <a:t>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webpage 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13" y="90714"/>
            <a:ext cx="5494301" cy="65042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23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B99-E823-9741-AA31-E29870FDB646}" type="slidenum">
              <a:rPr lang="en-US"/>
              <a:pPr/>
              <a:t>20</a:t>
            </a:fld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Close…</a:t>
            </a:r>
            <a:endParaRPr lang="en-US"/>
          </a:p>
        </p:txBody>
      </p:sp>
      <p:pic>
        <p:nvPicPr>
          <p:cNvPr id="25604" name="Picture 4" descr="reversed_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2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46C1-7028-6440-8835-52FFD9958674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Freeform 2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Dome without Calculus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Closer…</a:t>
            </a:r>
            <a:endParaRPr lang="en-US"/>
          </a:p>
        </p:txBody>
      </p:sp>
      <p:pic>
        <p:nvPicPr>
          <p:cNvPr id="73734" name="Picture 6" descr="reversed_nea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0A6D-15BC-274C-83D8-0D629436FF3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5778" name="Freeform 1026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pic>
        <p:nvPicPr>
          <p:cNvPr id="75782" name="Picture 1030" descr="reversed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93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3" name="Rectangle 1031"/>
          <p:cNvSpPr>
            <a:spLocks noChangeArrowheads="1"/>
          </p:cNvSpPr>
          <p:nvPr/>
        </p:nvSpPr>
        <p:spPr bwMode="auto">
          <a:xfrm>
            <a:off x="6076950" y="5397500"/>
            <a:ext cx="2828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BUT there is a loophole. Spontaneous motion fails for a hemispherical dome. How can the thought experiment fail in that case?</a:t>
            </a:r>
          </a:p>
        </p:txBody>
      </p:sp>
      <p:grpSp>
        <p:nvGrpSpPr>
          <p:cNvPr id="75788" name="Group 1036"/>
          <p:cNvGrpSpPr>
            <a:grpSpLocks/>
          </p:cNvGrpSpPr>
          <p:nvPr/>
        </p:nvGrpSpPr>
        <p:grpSpPr bwMode="auto">
          <a:xfrm>
            <a:off x="608013" y="5248275"/>
            <a:ext cx="3689350" cy="1117600"/>
            <a:chOff x="383" y="3306"/>
            <a:chExt cx="2324" cy="704"/>
          </a:xfrm>
        </p:grpSpPr>
        <p:sp>
          <p:nvSpPr>
            <p:cNvPr id="75785" name="Freeform 1033"/>
            <p:cNvSpPr>
              <a:spLocks/>
            </p:cNvSpPr>
            <p:nvPr/>
          </p:nvSpPr>
          <p:spPr bwMode="auto">
            <a:xfrm>
              <a:off x="400" y="3309"/>
              <a:ext cx="2307" cy="701"/>
            </a:xfrm>
            <a:custGeom>
              <a:avLst/>
              <a:gdLst>
                <a:gd name="T0" fmla="*/ 120 w 1081"/>
                <a:gd name="T1" fmla="*/ 0 h 701"/>
                <a:gd name="T2" fmla="*/ 1081 w 1081"/>
                <a:gd name="T3" fmla="*/ 275 h 701"/>
                <a:gd name="T4" fmla="*/ 805 w 1081"/>
                <a:gd name="T5" fmla="*/ 701 h 701"/>
                <a:gd name="T6" fmla="*/ 0 w 1081"/>
                <a:gd name="T7" fmla="*/ 468 h 701"/>
                <a:gd name="T8" fmla="*/ 120 w 1081"/>
                <a:gd name="T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701">
                  <a:moveTo>
                    <a:pt x="120" y="0"/>
                  </a:moveTo>
                  <a:lnTo>
                    <a:pt x="1081" y="275"/>
                  </a:lnTo>
                  <a:lnTo>
                    <a:pt x="805" y="701"/>
                  </a:lnTo>
                  <a:lnTo>
                    <a:pt x="0" y="4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Rectangle 1032"/>
            <p:cNvSpPr>
              <a:spLocks noChangeArrowheads="1"/>
            </p:cNvSpPr>
            <p:nvPr/>
          </p:nvSpPr>
          <p:spPr bwMode="auto">
            <a:xfrm>
              <a:off x="383" y="3306"/>
              <a:ext cx="12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Now consider the time reversal of this process.</a:t>
              </a:r>
            </a:p>
          </p:txBody>
        </p:sp>
      </p:grpSp>
      <p:sp>
        <p:nvSpPr>
          <p:cNvPr id="75787" name="Rectangle 1035"/>
          <p:cNvSpPr>
            <a:spLocks noChangeArrowheads="1"/>
          </p:cNvSpPr>
          <p:nvPr/>
        </p:nvSpPr>
        <p:spPr bwMode="auto">
          <a:xfrm>
            <a:off x="2463800" y="5346700"/>
            <a:ext cx="189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"/>
              </a:rPr>
              <a:t>Spontaneous motion!</a:t>
            </a:r>
          </a:p>
        </p:txBody>
      </p:sp>
      <p:sp>
        <p:nvSpPr>
          <p:cNvPr id="757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BINGO!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65" y="1413281"/>
            <a:ext cx="3919415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/>
              <a:t>How</a:t>
            </a:r>
            <a:r>
              <a:rPr lang="en-US" sz="6600" dirty="0" smtClean="0"/>
              <a:t> do </a:t>
            </a:r>
            <a:r>
              <a:rPr lang="en-US" sz="5400" dirty="0" smtClean="0"/>
              <a:t>these thought experiments inform us?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B935-1B0C-6247-AF44-E044D15C2A27}" type="slidenum">
              <a:rPr lang="en-US">
                <a:cs typeface="Times"/>
              </a:rPr>
              <a:pPr/>
              <a:t>24</a:t>
            </a:fld>
            <a:endParaRPr lang="en-US">
              <a:cs typeface="Times"/>
            </a:endParaRPr>
          </a:p>
        </p:txBody>
      </p:sp>
      <p:sp>
        <p:nvSpPr>
          <p:cNvPr id="6288" name="Freeform 144"/>
          <p:cNvSpPr>
            <a:spLocks/>
          </p:cNvSpPr>
          <p:nvPr/>
        </p:nvSpPr>
        <p:spPr bwMode="auto">
          <a:xfrm>
            <a:off x="533400" y="228600"/>
            <a:ext cx="8362856" cy="685800"/>
          </a:xfrm>
          <a:custGeom>
            <a:avLst/>
            <a:gdLst>
              <a:gd name="T0" fmla="*/ 0 w 5088"/>
              <a:gd name="T1" fmla="*/ 0 h 576"/>
              <a:gd name="T2" fmla="*/ 5088 w 5088"/>
              <a:gd name="T3" fmla="*/ 96 h 576"/>
              <a:gd name="T4" fmla="*/ 5088 w 5088"/>
              <a:gd name="T5" fmla="*/ 480 h 576"/>
              <a:gd name="T6" fmla="*/ 48 w 5088"/>
              <a:gd name="T7" fmla="*/ 576 h 576"/>
              <a:gd name="T8" fmla="*/ 0 w 5088"/>
              <a:gd name="T9" fmla="*/ 0 h 576"/>
              <a:gd name="connsiteX0" fmla="*/ 0 w 10000"/>
              <a:gd name="connsiteY0" fmla="*/ 0 h 10000"/>
              <a:gd name="connsiteX1" fmla="*/ 10000 w 10000"/>
              <a:gd name="connsiteY1" fmla="*/ 1667 h 10000"/>
              <a:gd name="connsiteX2" fmla="*/ 9683 w 10000"/>
              <a:gd name="connsiteY2" fmla="*/ 8048 h 10000"/>
              <a:gd name="connsiteX3" fmla="*/ 94 w 10000"/>
              <a:gd name="connsiteY3" fmla="*/ 10000 h 10000"/>
              <a:gd name="connsiteX4" fmla="*/ 0 w 10000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0000">
                <a:moveTo>
                  <a:pt x="0" y="0"/>
                </a:moveTo>
                <a:lnTo>
                  <a:pt x="10174" y="2142"/>
                </a:lnTo>
                <a:cubicBezTo>
                  <a:pt x="9997" y="4364"/>
                  <a:pt x="9821" y="6111"/>
                  <a:pt x="9683" y="8048"/>
                </a:cubicBezTo>
                <a:lnTo>
                  <a:pt x="94" y="10000"/>
                </a:lnTo>
                <a:cubicBezTo>
                  <a:pt x="63" y="6667"/>
                  <a:pt x="31" y="3333"/>
                  <a:pt x="0" y="0"/>
                </a:cubicBez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399" y="228600"/>
            <a:ext cx="8480345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"/>
              </a:rPr>
              <a:t>Epistemologies of Thought Experiments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609600" y="968375"/>
            <a:ext cx="2366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P</a:t>
            </a:r>
            <a:r>
              <a:rPr lang="en-US" dirty="0" smtClean="0">
                <a:latin typeface="Times"/>
                <a:cs typeface="Times"/>
              </a:rPr>
              <a:t>latonism, Intuitionism</a:t>
            </a:r>
            <a:endParaRPr lang="en-US" dirty="0">
              <a:latin typeface="Times"/>
              <a:cs typeface="Times"/>
            </a:endParaRPr>
          </a:p>
          <a:p>
            <a:r>
              <a:rPr lang="en-US" sz="1600" dirty="0">
                <a:latin typeface="Times"/>
                <a:cs typeface="Times"/>
              </a:rPr>
              <a:t>Brown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671888" y="9906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/>
                <a:cs typeface="Times"/>
              </a:rPr>
              <a:t>Laws of nature reside in a Platonic world. We perceive the laws directly in the right sort of thought experiment.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676400"/>
            <a:ext cx="8396288" cy="914400"/>
            <a:chOff x="457200" y="1676400"/>
            <a:chExt cx="8396288" cy="914400"/>
          </a:xfrm>
        </p:grpSpPr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457200" y="1676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609600" y="1843088"/>
              <a:ext cx="1746250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Experimentalism</a:t>
              </a:r>
            </a:p>
            <a:p>
              <a:r>
                <a:rPr lang="en-US" sz="1600">
                  <a:latin typeface="Times"/>
                  <a:cs typeface="Times"/>
                </a:rPr>
                <a:t>Sorensen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3671888" y="1812925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"/>
                  <a:cs typeface="Times"/>
                </a:rPr>
                <a:t>Thought experiments gain epistemic power through their mimicry of real experiments.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2667000"/>
            <a:ext cx="8243888" cy="639763"/>
            <a:chOff x="609600" y="2667000"/>
            <a:chExt cx="8243888" cy="639763"/>
          </a:xfrm>
        </p:grpSpPr>
        <p:sp>
          <p:nvSpPr>
            <p:cNvPr id="6275" name="Text Box 131"/>
            <p:cNvSpPr txBox="1">
              <a:spLocks noChangeArrowheads="1"/>
            </p:cNvSpPr>
            <p:nvPr/>
          </p:nvSpPr>
          <p:spPr bwMode="auto">
            <a:xfrm>
              <a:off x="609600" y="2695575"/>
              <a:ext cx="1581150" cy="61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Constructivism</a:t>
              </a:r>
            </a:p>
            <a:p>
              <a:r>
                <a:rPr lang="en-US" sz="1600">
                  <a:latin typeface="Times"/>
                  <a:cs typeface="Times"/>
                </a:rPr>
                <a:t>Kuhn, Gendler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1" name="Text Box 137"/>
            <p:cNvSpPr txBox="1">
              <a:spLocks noChangeArrowheads="1"/>
            </p:cNvSpPr>
            <p:nvPr/>
          </p:nvSpPr>
          <p:spPr bwMode="auto">
            <a:xfrm>
              <a:off x="3671888" y="2667000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/>
                  <a:cs typeface="Times"/>
                </a:rPr>
                <a:t>Thought experiments reveal lacunae in our conceptual systems and show us how to reconfigure </a:t>
              </a:r>
              <a:r>
                <a:rPr lang="en-US" sz="1600" dirty="0" smtClean="0">
                  <a:latin typeface="Times"/>
                  <a:cs typeface="Times"/>
                </a:rPr>
                <a:t>them.</a:t>
              </a:r>
              <a:endParaRPr lang="en-US" sz="1600" dirty="0">
                <a:latin typeface="Times"/>
                <a:cs typeface="Time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3352800"/>
            <a:ext cx="8077200" cy="914400"/>
            <a:chOff x="533400" y="3352800"/>
            <a:chExt cx="8077200" cy="914400"/>
          </a:xfrm>
        </p:grpSpPr>
        <p:sp>
          <p:nvSpPr>
            <p:cNvPr id="6286" name="Freeform 142"/>
            <p:cNvSpPr>
              <a:spLocks/>
            </p:cNvSpPr>
            <p:nvPr/>
          </p:nvSpPr>
          <p:spPr bwMode="auto">
            <a:xfrm flipH="1">
              <a:off x="533400" y="33528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609600" y="3527425"/>
              <a:ext cx="2819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V</a:t>
              </a:r>
              <a:r>
                <a:rPr lang="en-US">
                  <a:latin typeface="Times"/>
                  <a:cs typeface="Times"/>
                </a:rPr>
                <a:t>isualization and</a:t>
              </a:r>
              <a:r>
                <a:rPr lang="en-US" sz="1600">
                  <a:latin typeface="Times"/>
                  <a:cs typeface="Times"/>
                </a:rPr>
                <a:t> Simulation</a:t>
              </a:r>
            </a:p>
            <a:p>
              <a:r>
                <a:rPr lang="en-US" sz="1600">
                  <a:latin typeface="Times"/>
                  <a:cs typeface="Times"/>
                </a:rPr>
                <a:t>Arthur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671888" y="3505200"/>
              <a:ext cx="47053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The mind has the power to simulate the world through visualization.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379913"/>
            <a:ext cx="7813675" cy="649287"/>
            <a:chOff x="609600" y="4379913"/>
            <a:chExt cx="7813675" cy="649287"/>
          </a:xfrm>
        </p:grpSpPr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609600" y="4379913"/>
              <a:ext cx="185578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M</a:t>
              </a:r>
              <a:r>
                <a:rPr lang="en-US" dirty="0">
                  <a:latin typeface="Times"/>
                  <a:cs typeface="Times"/>
                </a:rPr>
                <a:t>ental Models</a:t>
              </a:r>
            </a:p>
            <a:p>
              <a:r>
                <a:rPr lang="en-US" sz="1600" dirty="0" err="1">
                  <a:latin typeface="Times"/>
                  <a:cs typeface="Times"/>
                </a:rPr>
                <a:t>Nersessian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sz="1600" dirty="0" err="1">
                  <a:latin typeface="Times"/>
                  <a:cs typeface="Times"/>
                </a:rPr>
                <a:t>Palmieri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3671888" y="4448175"/>
              <a:ext cx="47513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Thought experiments are the manipulation of mental models discussed in recent cognitive science.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5105400"/>
            <a:ext cx="8458200" cy="914400"/>
            <a:chOff x="381000" y="5105400"/>
            <a:chExt cx="8458200" cy="914400"/>
          </a:xfrm>
        </p:grpSpPr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381000" y="5105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8" name="Text Box 134"/>
            <p:cNvSpPr txBox="1">
              <a:spLocks noChangeArrowheads="1"/>
            </p:cNvSpPr>
            <p:nvPr/>
          </p:nvSpPr>
          <p:spPr bwMode="auto">
            <a:xfrm>
              <a:off x="609600" y="5233988"/>
              <a:ext cx="133274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Arguments</a:t>
              </a:r>
            </a:p>
            <a:p>
              <a:r>
                <a:rPr lang="en-US">
                  <a:latin typeface="Times"/>
                  <a:cs typeface="Times"/>
                </a:rPr>
                <a:t>Norton</a:t>
              </a:r>
              <a:endParaRPr lang="en-US" sz="2800">
                <a:latin typeface="Times"/>
                <a:cs typeface="Times"/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33800" y="5334000"/>
              <a:ext cx="5105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Thought experiments are merely disguised, picturesque argumentation.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3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1" y="1413281"/>
            <a:ext cx="4155180" cy="2911231"/>
          </a:xfrm>
        </p:spPr>
        <p:txBody>
          <a:bodyPr>
            <a:noAutofit/>
          </a:bodyPr>
          <a:lstStyle/>
          <a:p>
            <a:pPr algn="r"/>
            <a:r>
              <a:rPr lang="en-US" sz="6600" dirty="0" smtClean="0"/>
              <a:t>The Argument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064564" y="1165795"/>
            <a:ext cx="5190718" cy="976923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Two Versions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5744" y="1168074"/>
            <a:ext cx="522263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cs typeface="Times"/>
              </a:rPr>
              <a:t>Thought </a:t>
            </a:r>
            <a:r>
              <a:rPr lang="en-US" sz="1800" dirty="0" smtClean="0">
                <a:cs typeface="Times"/>
              </a:rPr>
              <a:t>experiments are </a:t>
            </a:r>
            <a:r>
              <a:rPr lang="en-US" sz="1800" dirty="0">
                <a:cs typeface="Times"/>
              </a:rPr>
              <a:t>arguments </a:t>
            </a:r>
            <a:r>
              <a:rPr lang="en-US" sz="1800" dirty="0" smtClean="0">
                <a:cs typeface="Times"/>
              </a:rPr>
              <a:t>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1800" dirty="0" smtClean="0">
                <a:cs typeface="Times"/>
              </a:rPr>
              <a:t>posit </a:t>
            </a:r>
            <a:r>
              <a:rPr lang="en-US" sz="1800" dirty="0">
                <a:cs typeface="Times"/>
              </a:rPr>
              <a:t>hypotheticals or counterfactuals (</a:t>
            </a:r>
            <a:r>
              <a:rPr lang="ja-JP" altLang="en-US" sz="1800" dirty="0">
                <a:cs typeface="Times"/>
              </a:rPr>
              <a:t>“</a:t>
            </a:r>
            <a:r>
              <a:rPr lang="en-US" sz="1800" dirty="0">
                <a:cs typeface="Times"/>
              </a:rPr>
              <a:t>thought</a:t>
            </a:r>
            <a:r>
              <a:rPr lang="ja-JP" altLang="en-US" sz="1800" dirty="0">
                <a:cs typeface="Times"/>
              </a:rPr>
              <a:t>”</a:t>
            </a:r>
            <a:r>
              <a:rPr lang="en-US" sz="1800" dirty="0">
                <a:cs typeface="Times"/>
              </a:rPr>
              <a:t>)</a:t>
            </a:r>
            <a:r>
              <a:rPr lang="en-US" sz="1800" dirty="0" smtClean="0">
                <a:cs typeface="Times"/>
              </a:rPr>
              <a:t>;</a:t>
            </a:r>
            <a:endParaRPr lang="en-US" sz="1800" dirty="0">
              <a:cs typeface="Times"/>
            </a:endParaRPr>
          </a:p>
          <a:p>
            <a:pPr marL="396875" indent="-396875">
              <a:lnSpc>
                <a:spcPct val="90000"/>
              </a:lnSpc>
            </a:pPr>
            <a:r>
              <a:rPr lang="en-US" sz="1800" dirty="0" smtClean="0">
                <a:cs typeface="Times"/>
              </a:rPr>
              <a:t>(</a:t>
            </a:r>
            <a:r>
              <a:rPr lang="en-US" sz="1800" dirty="0">
                <a:cs typeface="Times"/>
              </a:rPr>
              <a:t>ii) invoke irrelevant particulars (</a:t>
            </a:r>
            <a:r>
              <a:rPr lang="ja-JP" altLang="en-US" sz="1800" dirty="0">
                <a:cs typeface="Times"/>
              </a:rPr>
              <a:t>“</a:t>
            </a:r>
            <a:r>
              <a:rPr lang="en-US" sz="1800" dirty="0">
                <a:cs typeface="Times"/>
              </a:rPr>
              <a:t>experiment</a:t>
            </a:r>
            <a:r>
              <a:rPr lang="ja-JP" altLang="en-US" sz="1800" dirty="0">
                <a:cs typeface="Times"/>
              </a:rPr>
              <a:t>”</a:t>
            </a:r>
            <a:r>
              <a:rPr lang="en-US" sz="18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907" y="2208447"/>
            <a:ext cx="3854287" cy="3730975"/>
            <a:chOff x="384907" y="2208447"/>
            <a:chExt cx="3854287" cy="3730975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951834"/>
              <a:ext cx="3523015" cy="1492886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384907" y="3815764"/>
              <a:ext cx="38542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The </a:t>
              </a:r>
              <a:r>
                <a:rPr lang="en-US" i="1" dirty="0">
                  <a:latin typeface="Times"/>
                  <a:cs typeface="Times"/>
                </a:rPr>
                <a:t>reconstruction </a:t>
              </a:r>
              <a:r>
                <a:rPr lang="en-US" i="1" dirty="0" smtClean="0">
                  <a:latin typeface="Times"/>
                  <a:cs typeface="Times"/>
                </a:rPr>
                <a:t>thesis:</a:t>
              </a:r>
              <a:endParaRPr lang="en-US" i="1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</a:t>
              </a:r>
              <a:r>
                <a:rPr lang="en-US" dirty="0" smtClean="0">
                  <a:latin typeface="Times"/>
                  <a:cs typeface="Times"/>
                </a:rPr>
                <a:t>.</a:t>
              </a:r>
              <a:endParaRPr lang="en-US" sz="1600" dirty="0">
                <a:latin typeface="Times"/>
                <a:cs typeface="Times"/>
              </a:endParaRPr>
            </a:p>
            <a:p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578" y="2275886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198829" y="2662282"/>
              <a:ext cx="1413282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3998" y="2275886"/>
            <a:ext cx="3230361" cy="3231072"/>
            <a:chOff x="5333998" y="2275886"/>
            <a:chExt cx="3230361" cy="3231072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333998" y="4088603"/>
              <a:ext cx="3230359" cy="1356116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754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dirty="0" smtClean="0">
                <a:latin typeface="Times"/>
                <a:cs typeface="Times"/>
              </a:endParaRPr>
            </a:p>
            <a:p>
              <a:r>
                <a:rPr lang="en-US" i="1" dirty="0">
                  <a:latin typeface="Times"/>
                  <a:cs typeface="Times"/>
                </a:rPr>
                <a:t>The execution </a:t>
              </a:r>
              <a:r>
                <a:rPr lang="en-US" i="1" dirty="0" smtClean="0">
                  <a:latin typeface="Times"/>
                  <a:cs typeface="Times"/>
                </a:rPr>
                <a:t>thesis: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The </a:t>
              </a:r>
              <a:r>
                <a:rPr lang="en-US" dirty="0">
                  <a:latin typeface="Times"/>
                  <a:cs typeface="Times"/>
                </a:rPr>
                <a:t>actual carrying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08614" y="2275886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701971" y="2761453"/>
              <a:ext cx="1413282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33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14" y="1667282"/>
            <a:ext cx="4927450" cy="2097128"/>
          </a:xfrm>
        </p:spPr>
        <p:txBody>
          <a:bodyPr>
            <a:normAutofit/>
          </a:bodyPr>
          <a:lstStyle/>
          <a:p>
            <a:pPr algn="r"/>
            <a:r>
              <a:rPr lang="en-US" sz="6000" dirty="0" smtClean="0"/>
              <a:t>An Illustration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37C-F6A3-CC45-80F0-797CD4B5BC81}" type="slidenum">
              <a:rPr lang="en-US"/>
              <a:pPr/>
              <a:t>28</a:t>
            </a:fld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70000" y="862013"/>
            <a:ext cx="7026275" cy="5230812"/>
          </a:xfrm>
          <a:custGeom>
            <a:avLst/>
            <a:gdLst>
              <a:gd name="T0" fmla="*/ 4426 w 4426"/>
              <a:gd name="T1" fmla="*/ 3295 h 3295"/>
              <a:gd name="T2" fmla="*/ 3942 w 4426"/>
              <a:gd name="T3" fmla="*/ 0 h 3295"/>
              <a:gd name="T4" fmla="*/ 73 w 4426"/>
              <a:gd name="T5" fmla="*/ 866 h 3295"/>
              <a:gd name="T6" fmla="*/ 0 w 4426"/>
              <a:gd name="T7" fmla="*/ 2958 h 3295"/>
              <a:gd name="T8" fmla="*/ 4426 w 4426"/>
              <a:gd name="T9" fmla="*/ 3295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6" h="3295">
                <a:moveTo>
                  <a:pt x="4426" y="3295"/>
                </a:moveTo>
                <a:lnTo>
                  <a:pt x="3942" y="0"/>
                </a:lnTo>
                <a:lnTo>
                  <a:pt x="73" y="866"/>
                </a:lnTo>
                <a:lnTo>
                  <a:pt x="0" y="2958"/>
                </a:lnTo>
                <a:lnTo>
                  <a:pt x="4426" y="3295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676400"/>
            <a:ext cx="7924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latin typeface="Times"/>
                <a:cs typeface="Times"/>
              </a:rPr>
              <a:t>(D1) In Euclidean geometry, the measured circumference of a disk is π times its diameter.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(D2) The geometry of a non-rotating disk is Euclidean.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(D3) The motion of a radial element on a rotating disk is perpendicular to its length, so that (according to special relativity) the length is unaltered.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(D4) The motion of a circumferential element on a rotating disk is along its length, so that (according to special relativity) the length is contracted.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(D5) Therefore the measured circumference of a rotating disk is more than π times the measured diameter. (From D2, D3, D4)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(D6) Therefore the geometry of a rotating disk is not Euclidean. (From D1, D5)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4256"/>
            <a:ext cx="7162800" cy="98734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Einstein’s Rotating Disk  Thought Experiment</a:t>
            </a:r>
            <a:br>
              <a:rPr lang="en-US" sz="3100" dirty="0" smtClean="0"/>
            </a:br>
            <a:r>
              <a:rPr lang="en-US" sz="3600" dirty="0" smtClean="0"/>
              <a:t>R</a:t>
            </a:r>
            <a:r>
              <a:rPr lang="en-US" dirty="0" smtClean="0"/>
              <a:t>econstructed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5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 smtClean="0"/>
              <a:t>For</a:t>
            </a:r>
            <a:br>
              <a:rPr lang="en-US" sz="16600" dirty="0" smtClean="0"/>
            </a:br>
            <a:r>
              <a:rPr lang="en-US" sz="4800" dirty="0" smtClean="0"/>
              <a:t>the reconstruction thesis</a:t>
            </a:r>
            <a:br>
              <a:rPr lang="en-US" sz="4800" dirty="0" smtClean="0"/>
            </a:br>
            <a:r>
              <a:rPr lang="en-US" sz="2800" dirty="0" smtClean="0"/>
              <a:t>1. No magic epistemology</a:t>
            </a:r>
            <a:br>
              <a:rPr lang="en-US" sz="2800" dirty="0" smtClean="0"/>
            </a:br>
            <a:r>
              <a:rPr lang="en-US" sz="2800" dirty="0" smtClean="0"/>
              <a:t>2. No counterexamples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79127" y="1727527"/>
            <a:ext cx="4228762" cy="2466478"/>
          </a:xfrm>
          <a:custGeom>
            <a:avLst/>
            <a:gdLst>
              <a:gd name="connsiteX0" fmla="*/ 509405 w 3202973"/>
              <a:gd name="connsiteY0" fmla="*/ 0 h 2456389"/>
              <a:gd name="connsiteX1" fmla="*/ 3202973 w 3202973"/>
              <a:gd name="connsiteY1" fmla="*/ 97697 h 2456389"/>
              <a:gd name="connsiteX2" fmla="*/ 2895934 w 3202973"/>
              <a:gd name="connsiteY2" fmla="*/ 2456389 h 2456389"/>
              <a:gd name="connsiteX3" fmla="*/ 0 w 3202973"/>
              <a:gd name="connsiteY3" fmla="*/ 2254016 h 2456389"/>
              <a:gd name="connsiteX4" fmla="*/ 509405 w 3202973"/>
              <a:gd name="connsiteY4" fmla="*/ 0 h 245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973" h="2456389">
                <a:moveTo>
                  <a:pt x="509405" y="0"/>
                </a:moveTo>
                <a:lnTo>
                  <a:pt x="3202973" y="97697"/>
                </a:lnTo>
                <a:lnTo>
                  <a:pt x="2895934" y="2456389"/>
                </a:lnTo>
                <a:lnTo>
                  <a:pt x="0" y="2254016"/>
                </a:lnTo>
                <a:lnTo>
                  <a:pt x="50940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Think About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375" y="1724417"/>
            <a:ext cx="4170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"/>
                <a:cs typeface="Times"/>
              </a:rPr>
              <a:t>The </a:t>
            </a:r>
            <a:r>
              <a:rPr lang="en-US" sz="2400" i="1" dirty="0">
                <a:latin typeface="Times"/>
                <a:cs typeface="Times"/>
              </a:rPr>
              <a:t>epistemological problem of thought experiments in science</a:t>
            </a:r>
            <a:r>
              <a:rPr lang="en-US" sz="2400" i="1" dirty="0" smtClean="0">
                <a:latin typeface="Times"/>
                <a:cs typeface="Times"/>
              </a:rPr>
              <a:t>: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How can merely experimenting in thought provide new knowledge of the natural </a:t>
            </a:r>
            <a:r>
              <a:rPr lang="en-US" sz="2400" dirty="0" smtClean="0">
                <a:latin typeface="Times"/>
                <a:cs typeface="Times"/>
              </a:rPr>
              <a:t>world?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7" name="Picture 6" descr="thought expt cartoon2.jpg                                      00029178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86" y="1727527"/>
            <a:ext cx="4090988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8486" y="4943802"/>
            <a:ext cx="39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Replacement for the superconducting supercollider.</a:t>
            </a:r>
          </a:p>
          <a:p>
            <a:r>
              <a:rPr lang="en-US" sz="1400" dirty="0" err="1" smtClean="0">
                <a:latin typeface="Times"/>
                <a:cs typeface="Times"/>
              </a:rPr>
              <a:t>www.thought</a:t>
            </a:r>
            <a:r>
              <a:rPr lang="en-US" sz="1400" dirty="0" smtClean="0">
                <a:latin typeface="Times"/>
                <a:cs typeface="Times"/>
              </a:rPr>
              <a:t>-experiment-</a:t>
            </a:r>
            <a:r>
              <a:rPr lang="en-US" sz="1400" dirty="0" err="1" smtClean="0">
                <a:latin typeface="Times"/>
                <a:cs typeface="Times"/>
              </a:rPr>
              <a:t>jokes.com</a:t>
            </a:r>
            <a:endParaRPr 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743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 smtClean="0"/>
              <a:t>1.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809435" y="1022508"/>
            <a:ext cx="2943382" cy="2826569"/>
            <a:chOff x="5809435" y="1022508"/>
            <a:chExt cx="2943382" cy="2826569"/>
          </a:xfrm>
        </p:grpSpPr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 smtClean="0">
                  <a:latin typeface="Times"/>
                  <a:cs typeface="Times"/>
                </a:rPr>
                <a:t>Epistemic magic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0050" y="1126713"/>
            <a:ext cx="5926670" cy="2675326"/>
            <a:chOff x="280050" y="1126713"/>
            <a:chExt cx="5926670" cy="2675326"/>
          </a:xfrm>
        </p:grpSpPr>
        <p:sp>
          <p:nvSpPr>
            <p:cNvPr id="21" name="Freeform 20"/>
            <p:cNvSpPr/>
            <p:nvPr/>
          </p:nvSpPr>
          <p:spPr>
            <a:xfrm>
              <a:off x="280050" y="1126713"/>
              <a:ext cx="2728873" cy="2670261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8590" y="1960354"/>
              <a:ext cx="355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A thought experiment is short narrative that reports no novel empirical facts.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76" y="2663266"/>
              <a:ext cx="25191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Result comes from </a:t>
              </a:r>
              <a:r>
                <a:rPr lang="en-US" sz="2800" dirty="0" smtClean="0">
                  <a:latin typeface="Times"/>
                  <a:cs typeface="Times"/>
                </a:rPr>
                <a:t>reconfiguring</a:t>
              </a:r>
              <a:r>
                <a:rPr lang="en-US" sz="2000" dirty="0" smtClean="0">
                  <a:latin typeface="Times"/>
                  <a:cs typeface="Times"/>
                </a:rPr>
                <a:t> what we already know.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</a:t>
            </a:r>
            <a:r>
              <a:rPr lang="en-US" sz="2800" dirty="0" smtClean="0"/>
              <a:t>esults</a:t>
            </a:r>
            <a:br>
              <a:rPr lang="en-US" sz="2800" dirty="0" smtClean="0"/>
            </a:br>
            <a:r>
              <a:rPr lang="en-US" sz="2000" dirty="0" smtClean="0"/>
              <a:t>of a good thought experiment come from somewhere</a:t>
            </a:r>
            <a:r>
              <a:rPr lang="is-IS" sz="2000" dirty="0" smtClean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Ordinary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7" y="1126713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Extraordinary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2410" y="11267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or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4129593"/>
            <a:ext cx="9059333" cy="2728407"/>
            <a:chOff x="0" y="4129593"/>
            <a:chExt cx="9059333" cy="2728407"/>
          </a:xfrm>
        </p:grpSpPr>
        <p:sp>
          <p:nvSpPr>
            <p:cNvPr id="15" name="TextBox 14"/>
            <p:cNvSpPr txBox="1"/>
            <p:nvPr/>
          </p:nvSpPr>
          <p:spPr>
            <a:xfrm>
              <a:off x="3901180" y="4766468"/>
              <a:ext cx="1335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No viable position in between.</a:t>
              </a:r>
            </a:p>
          </p:txBody>
        </p:sp>
        <p:pic>
          <p:nvPicPr>
            <p:cNvPr id="17" name="Picture 16" descr="JDN head BW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468" y="4223688"/>
              <a:ext cx="1108295" cy="1414924"/>
            </a:xfrm>
            <a:prstGeom prst="rect">
              <a:avLst/>
            </a:prstGeom>
          </p:spPr>
        </p:pic>
        <p:pic>
          <p:nvPicPr>
            <p:cNvPr id="18" name="Picture 17" descr="Jim Brown head BW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436" y="4129593"/>
              <a:ext cx="1122811" cy="1467534"/>
            </a:xfrm>
            <a:prstGeom prst="rect">
              <a:avLst/>
            </a:prstGeom>
          </p:spPr>
        </p:pic>
        <p:pic>
          <p:nvPicPr>
            <p:cNvPr id="19" name="Picture 18" descr="cliff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59955"/>
              <a:ext cx="3608103" cy="2098045"/>
            </a:xfrm>
            <a:prstGeom prst="rect">
              <a:avLst/>
            </a:prstGeom>
          </p:spPr>
        </p:pic>
        <p:pic>
          <p:nvPicPr>
            <p:cNvPr id="20" name="Picture 19" descr="cliff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1231" y="4459791"/>
              <a:ext cx="3608102" cy="2357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16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809435" y="1022508"/>
            <a:ext cx="2943382" cy="2826569"/>
            <a:chOff x="5809435" y="1022508"/>
            <a:chExt cx="2943382" cy="2826569"/>
          </a:xfrm>
        </p:grpSpPr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 smtClean="0">
                  <a:latin typeface="Times"/>
                  <a:cs typeface="Times"/>
                </a:rPr>
                <a:t>Epistemic magic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0050" y="1126713"/>
            <a:ext cx="2728873" cy="2675326"/>
            <a:chOff x="280050" y="1126713"/>
            <a:chExt cx="2728873" cy="2675326"/>
          </a:xfrm>
        </p:grpSpPr>
        <p:sp>
          <p:nvSpPr>
            <p:cNvPr id="21" name="Freeform 20"/>
            <p:cNvSpPr/>
            <p:nvPr/>
          </p:nvSpPr>
          <p:spPr>
            <a:xfrm>
              <a:off x="280050" y="1126713"/>
              <a:ext cx="2728873" cy="2670261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76" y="2663266"/>
              <a:ext cx="25191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Result comes from </a:t>
              </a:r>
              <a:r>
                <a:rPr lang="en-US" sz="2800" dirty="0" smtClean="0">
                  <a:latin typeface="Times"/>
                  <a:cs typeface="Times"/>
                </a:rPr>
                <a:t>reconfiguring</a:t>
              </a:r>
              <a:r>
                <a:rPr lang="en-US" sz="2000" dirty="0" smtClean="0">
                  <a:latin typeface="Times"/>
                  <a:cs typeface="Times"/>
                </a:rPr>
                <a:t> what we already know.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</a:t>
            </a:r>
            <a:r>
              <a:rPr lang="en-US" sz="2800" dirty="0" smtClean="0"/>
              <a:t>esults</a:t>
            </a:r>
            <a:br>
              <a:rPr lang="en-US" sz="2800" dirty="0" smtClean="0"/>
            </a:br>
            <a:r>
              <a:rPr lang="en-US" sz="2000" dirty="0" smtClean="0"/>
              <a:t>of a good thought experiment come from somewhere</a:t>
            </a:r>
            <a:r>
              <a:rPr lang="is-IS" sz="2000" dirty="0" smtClean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Ordinary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7" y="1126713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Extraordinary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2410" y="11267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0105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orcerer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16" y="2475233"/>
            <a:ext cx="3075068" cy="3393179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 flipH="1">
            <a:off x="5812036" y="1025109"/>
            <a:ext cx="2943382" cy="2826569"/>
          </a:xfrm>
          <a:custGeom>
            <a:avLst/>
            <a:gdLst>
              <a:gd name="connsiteX0" fmla="*/ 136769 w 2520462"/>
              <a:gd name="connsiteY0" fmla="*/ 13026 h 2676769"/>
              <a:gd name="connsiteX1" fmla="*/ 2520462 w 2520462"/>
              <a:gd name="connsiteY1" fmla="*/ 0 h 2676769"/>
              <a:gd name="connsiteX2" fmla="*/ 2116667 w 2520462"/>
              <a:gd name="connsiteY2" fmla="*/ 2663744 h 2676769"/>
              <a:gd name="connsiteX3" fmla="*/ 0 w 2520462"/>
              <a:gd name="connsiteY3" fmla="*/ 2676769 h 2676769"/>
              <a:gd name="connsiteX4" fmla="*/ 136769 w 2520462"/>
              <a:gd name="connsiteY4" fmla="*/ 13026 h 26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62" h="2676769">
                <a:moveTo>
                  <a:pt x="136769" y="13026"/>
                </a:moveTo>
                <a:lnTo>
                  <a:pt x="2520462" y="0"/>
                </a:lnTo>
                <a:lnTo>
                  <a:pt x="2116667" y="2663744"/>
                </a:lnTo>
                <a:lnTo>
                  <a:pt x="0" y="2676769"/>
                </a:lnTo>
                <a:lnTo>
                  <a:pt x="136769" y="13026"/>
                </a:lnTo>
                <a:close/>
              </a:path>
            </a:pathLst>
          </a:custGeom>
          <a:solidFill>
            <a:srgbClr val="FFC8C8">
              <a:alpha val="1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81671" y="2759645"/>
            <a:ext cx="2244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Result comes from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Epistemic magic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2168" y="1129314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Extraordinary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75011" y="112931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or</a:t>
            </a:r>
          </a:p>
        </p:txBody>
      </p:sp>
      <p:sp>
        <p:nvSpPr>
          <p:cNvPr id="21" name="Freeform 20"/>
          <p:cNvSpPr/>
          <p:nvPr/>
        </p:nvSpPr>
        <p:spPr>
          <a:xfrm>
            <a:off x="280050" y="1126713"/>
            <a:ext cx="2728873" cy="2670261"/>
          </a:xfrm>
          <a:custGeom>
            <a:avLst/>
            <a:gdLst>
              <a:gd name="connsiteX0" fmla="*/ 136769 w 2520462"/>
              <a:gd name="connsiteY0" fmla="*/ 13026 h 2676769"/>
              <a:gd name="connsiteX1" fmla="*/ 2520462 w 2520462"/>
              <a:gd name="connsiteY1" fmla="*/ 0 h 2676769"/>
              <a:gd name="connsiteX2" fmla="*/ 2116667 w 2520462"/>
              <a:gd name="connsiteY2" fmla="*/ 2663744 h 2676769"/>
              <a:gd name="connsiteX3" fmla="*/ 0 w 2520462"/>
              <a:gd name="connsiteY3" fmla="*/ 2676769 h 2676769"/>
              <a:gd name="connsiteX4" fmla="*/ 136769 w 2520462"/>
              <a:gd name="connsiteY4" fmla="*/ 13026 h 26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62" h="2676769">
                <a:moveTo>
                  <a:pt x="136769" y="13026"/>
                </a:moveTo>
                <a:lnTo>
                  <a:pt x="2520462" y="0"/>
                </a:lnTo>
                <a:lnTo>
                  <a:pt x="2116667" y="2663744"/>
                </a:lnTo>
                <a:lnTo>
                  <a:pt x="0" y="2676769"/>
                </a:lnTo>
                <a:lnTo>
                  <a:pt x="136769" y="13026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539" y="4480816"/>
            <a:ext cx="2657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Why choose magic when the prosaic suffices?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76" y="2663266"/>
            <a:ext cx="25191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Result comes from </a:t>
            </a:r>
            <a:r>
              <a:rPr lang="en-US" sz="2800" dirty="0" smtClean="0">
                <a:latin typeface="Times"/>
                <a:cs typeface="Times"/>
              </a:rPr>
              <a:t>reconfiguring</a:t>
            </a:r>
            <a:r>
              <a:rPr lang="en-US" sz="2000" dirty="0" smtClean="0">
                <a:latin typeface="Times"/>
                <a:cs typeface="Times"/>
              </a:rPr>
              <a:t> what we already know.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</a:t>
            </a:r>
            <a:r>
              <a:rPr lang="en-US" sz="2800" dirty="0" smtClean="0"/>
              <a:t>esults</a:t>
            </a:r>
            <a:br>
              <a:rPr lang="en-US" sz="2800" dirty="0" smtClean="0"/>
            </a:br>
            <a:r>
              <a:rPr lang="en-US" sz="2000" dirty="0" smtClean="0"/>
              <a:t>of a good thought experiment come from somewhere</a:t>
            </a:r>
            <a:r>
              <a:rPr lang="is-IS" sz="2000" dirty="0" smtClean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Ordinary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7315" y="1022508"/>
            <a:ext cx="4935504" cy="4843303"/>
            <a:chOff x="3817315" y="1022508"/>
            <a:chExt cx="4935504" cy="4843303"/>
          </a:xfrm>
        </p:grpSpPr>
        <p:pic>
          <p:nvPicPr>
            <p:cNvPr id="12" name="Picture 11" descr="sorcer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315" y="2472632"/>
              <a:ext cx="3075068" cy="3393179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 smtClean="0">
                  <a:latin typeface="Times"/>
                  <a:cs typeface="Times"/>
                </a:rPr>
                <a:t>Epistemic magic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9567" y="1126713"/>
              <a:ext cx="3033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Times"/>
                  <a:cs typeface="Times"/>
                </a:rPr>
                <a:t>Extraordinary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2410" y="1126713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"/>
                  <a:cs typeface="Times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711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04BB-4A4E-364D-9A55-0EC3776F7340}" type="slidenum">
              <a:rPr lang="en-US"/>
              <a:pPr/>
              <a:t>34</a:t>
            </a:fld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32154" y="1643045"/>
            <a:ext cx="2052292" cy="3024597"/>
          </a:xfrm>
          <a:custGeom>
            <a:avLst/>
            <a:gdLst>
              <a:gd name="T0" fmla="*/ 144 w 3456"/>
              <a:gd name="T1" fmla="*/ 0 h 1584"/>
              <a:gd name="T2" fmla="*/ 0 w 3456"/>
              <a:gd name="T3" fmla="*/ 1584 h 1584"/>
              <a:gd name="T4" fmla="*/ 3456 w 3456"/>
              <a:gd name="T5" fmla="*/ 1536 h 1584"/>
              <a:gd name="T6" fmla="*/ 3408 w 3456"/>
              <a:gd name="T7" fmla="*/ 288 h 1584"/>
              <a:gd name="T8" fmla="*/ 144 w 3456"/>
              <a:gd name="T9" fmla="*/ 0 h 1584"/>
              <a:gd name="connsiteX0" fmla="*/ 417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9697 h 10000"/>
              <a:gd name="connsiteX3" fmla="*/ 9986 w 10000"/>
              <a:gd name="connsiteY3" fmla="*/ 354 h 10000"/>
              <a:gd name="connsiteX4" fmla="*/ 41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17" y="0"/>
                </a:moveTo>
                <a:lnTo>
                  <a:pt x="0" y="10000"/>
                </a:lnTo>
                <a:lnTo>
                  <a:pt x="10000" y="9697"/>
                </a:lnTo>
                <a:cubicBezTo>
                  <a:pt x="9995" y="6583"/>
                  <a:pt x="9991" y="3468"/>
                  <a:pt x="9986" y="354"/>
                </a:cubicBezTo>
                <a:lnTo>
                  <a:pt x="41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620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ordinary reconfiguring works.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653" y="2353049"/>
            <a:ext cx="19408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"/>
                <a:cs typeface="Times"/>
              </a:rPr>
              <a:t>What we already know.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9642" y="1319879"/>
            <a:ext cx="197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Reconfigure by means that</a:t>
            </a:r>
            <a:r>
              <a:rPr lang="is-IS" sz="2000" dirty="0" smtClean="0">
                <a:latin typeface="Times"/>
                <a:cs typeface="Times"/>
              </a:rPr>
              <a:t>…</a:t>
            </a:r>
            <a:endParaRPr lang="en-US" sz="2000" dirty="0" smtClean="0">
              <a:latin typeface="Times"/>
              <a:cs typeface="Time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54512" y="1966210"/>
            <a:ext cx="5518479" cy="1283687"/>
            <a:chOff x="3054512" y="1966210"/>
            <a:chExt cx="5518479" cy="1283687"/>
          </a:xfrm>
        </p:grpSpPr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520699" y="1966210"/>
              <a:ext cx="2052292" cy="1283687"/>
            </a:xfrm>
            <a:custGeom>
              <a:avLst/>
              <a:gdLst>
                <a:gd name="T0" fmla="*/ 144 w 3456"/>
                <a:gd name="T1" fmla="*/ 0 h 1584"/>
                <a:gd name="T2" fmla="*/ 0 w 3456"/>
                <a:gd name="T3" fmla="*/ 1584 h 1584"/>
                <a:gd name="T4" fmla="*/ 3456 w 3456"/>
                <a:gd name="T5" fmla="*/ 1536 h 1584"/>
                <a:gd name="T6" fmla="*/ 3408 w 3456"/>
                <a:gd name="T7" fmla="*/ 288 h 1584"/>
                <a:gd name="T8" fmla="*/ 144 w 3456"/>
                <a:gd name="T9" fmla="*/ 0 h 1584"/>
                <a:gd name="connsiteX0" fmla="*/ 417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97 h 10000"/>
                <a:gd name="connsiteX3" fmla="*/ 9986 w 10000"/>
                <a:gd name="connsiteY3" fmla="*/ 354 h 10000"/>
                <a:gd name="connsiteX4" fmla="*/ 41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417" y="0"/>
                  </a:moveTo>
                  <a:lnTo>
                    <a:pt x="0" y="10000"/>
                  </a:lnTo>
                  <a:lnTo>
                    <a:pt x="10000" y="9697"/>
                  </a:lnTo>
                  <a:cubicBezTo>
                    <a:pt x="9995" y="6583"/>
                    <a:pt x="9991" y="3468"/>
                    <a:pt x="9986" y="354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6650526" y="2159528"/>
              <a:ext cx="171193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deductive argument</a:t>
              </a:r>
            </a:p>
          </p:txBody>
        </p:sp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3054512" y="2479313"/>
              <a:ext cx="3282461" cy="25680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9642" y="2124152"/>
              <a:ext cx="19865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dirty="0" smtClean="0">
                  <a:latin typeface="Times"/>
                  <a:cs typeface="Times"/>
                </a:rPr>
                <a:t>… p</a:t>
              </a:r>
              <a:r>
                <a:rPr lang="en-US" sz="2000" dirty="0" smtClean="0">
                  <a:latin typeface="Times"/>
                  <a:cs typeface="Times"/>
                </a:rPr>
                <a:t>reserve truth.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54512" y="3579559"/>
            <a:ext cx="5518479" cy="1283687"/>
            <a:chOff x="3054512" y="3579559"/>
            <a:chExt cx="5518479" cy="1283687"/>
          </a:xfrm>
        </p:grpSpPr>
        <p:sp>
          <p:nvSpPr>
            <p:cNvPr id="28" name="Freeform 16"/>
            <p:cNvSpPr>
              <a:spLocks/>
            </p:cNvSpPr>
            <p:nvPr/>
          </p:nvSpPr>
          <p:spPr bwMode="auto">
            <a:xfrm rot="10800000">
              <a:off x="6475109" y="3579559"/>
              <a:ext cx="2052292" cy="1283687"/>
            </a:xfrm>
            <a:custGeom>
              <a:avLst/>
              <a:gdLst>
                <a:gd name="T0" fmla="*/ 144 w 3456"/>
                <a:gd name="T1" fmla="*/ 0 h 1584"/>
                <a:gd name="T2" fmla="*/ 0 w 3456"/>
                <a:gd name="T3" fmla="*/ 1584 h 1584"/>
                <a:gd name="T4" fmla="*/ 3456 w 3456"/>
                <a:gd name="T5" fmla="*/ 1536 h 1584"/>
                <a:gd name="T6" fmla="*/ 3408 w 3456"/>
                <a:gd name="T7" fmla="*/ 288 h 1584"/>
                <a:gd name="T8" fmla="*/ 144 w 3456"/>
                <a:gd name="T9" fmla="*/ 0 h 1584"/>
                <a:gd name="connsiteX0" fmla="*/ 417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97 h 10000"/>
                <a:gd name="connsiteX3" fmla="*/ 9986 w 10000"/>
                <a:gd name="connsiteY3" fmla="*/ 354 h 10000"/>
                <a:gd name="connsiteX4" fmla="*/ 41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417" y="0"/>
                  </a:moveTo>
                  <a:lnTo>
                    <a:pt x="0" y="10000"/>
                  </a:lnTo>
                  <a:lnTo>
                    <a:pt x="10000" y="9697"/>
                  </a:lnTo>
                  <a:cubicBezTo>
                    <a:pt x="9995" y="6583"/>
                    <a:pt x="9991" y="3468"/>
                    <a:pt x="9986" y="354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6650527" y="3628235"/>
              <a:ext cx="192246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inductive argument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19642" y="3579559"/>
              <a:ext cx="3062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…or preserve its </a:t>
              </a:r>
              <a:r>
                <a:rPr lang="en-US" sz="2000" dirty="0" smtClean="0">
                  <a:latin typeface="Times"/>
                  <a:cs typeface="Times"/>
                </a:rPr>
                <a:t>likelihood.</a:t>
              </a:r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3054512" y="3892596"/>
              <a:ext cx="3282461" cy="25680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" name="Picture 6" descr="Library_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4739283"/>
            <a:ext cx="2052292" cy="8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6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 smtClean="0"/>
              <a:t>2.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00"/>
            <a:ext cx="9170051" cy="586446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/>
              <a:t>No</a:t>
            </a:r>
            <a:r>
              <a:rPr lang="en-US" dirty="0" smtClean="0"/>
              <a:t> counterexamples</a:t>
            </a:r>
            <a:r>
              <a:rPr lang="en-US" sz="2200" dirty="0" smtClean="0"/>
              <a:t> </a:t>
            </a:r>
            <a:r>
              <a:rPr lang="en-US" sz="3100" dirty="0" smtClean="0"/>
              <a:t>in 30 years of efforts </a:t>
            </a:r>
            <a:r>
              <a:rPr lang="en-US" sz="2700" dirty="0" smtClean="0"/>
              <a:t>to find them.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sam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" y="1061590"/>
            <a:ext cx="4049960" cy="35038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73897" y="1178821"/>
            <a:ext cx="4064000" cy="3145692"/>
            <a:chOff x="4773897" y="1178821"/>
            <a:chExt cx="4064000" cy="3145692"/>
          </a:xfrm>
        </p:grpSpPr>
        <p:sp>
          <p:nvSpPr>
            <p:cNvPr id="12" name="Freeform 11"/>
            <p:cNvSpPr/>
            <p:nvPr/>
          </p:nvSpPr>
          <p:spPr>
            <a:xfrm>
              <a:off x="4812974" y="1230923"/>
              <a:ext cx="3438770" cy="3093590"/>
            </a:xfrm>
            <a:custGeom>
              <a:avLst/>
              <a:gdLst>
                <a:gd name="connsiteX0" fmla="*/ 123744 w 3438770"/>
                <a:gd name="connsiteY0" fmla="*/ 0 h 3093590"/>
                <a:gd name="connsiteX1" fmla="*/ 123744 w 3438770"/>
                <a:gd name="connsiteY1" fmla="*/ 0 h 3093590"/>
                <a:gd name="connsiteX2" fmla="*/ 182359 w 3438770"/>
                <a:gd name="connsiteY2" fmla="*/ 0 h 3093590"/>
                <a:gd name="connsiteX3" fmla="*/ 3438770 w 3438770"/>
                <a:gd name="connsiteY3" fmla="*/ 52103 h 3093590"/>
                <a:gd name="connsiteX4" fmla="*/ 3334564 w 3438770"/>
                <a:gd name="connsiteY4" fmla="*/ 3093590 h 3093590"/>
                <a:gd name="connsiteX5" fmla="*/ 0 w 3438770"/>
                <a:gd name="connsiteY5" fmla="*/ 2943795 h 3093590"/>
                <a:gd name="connsiteX6" fmla="*/ 123744 w 3438770"/>
                <a:gd name="connsiteY6" fmla="*/ 0 h 30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770" h="3093590">
                  <a:moveTo>
                    <a:pt x="123744" y="0"/>
                  </a:moveTo>
                  <a:lnTo>
                    <a:pt x="123744" y="0"/>
                  </a:lnTo>
                  <a:lnTo>
                    <a:pt x="182359" y="0"/>
                  </a:lnTo>
                  <a:lnTo>
                    <a:pt x="3438770" y="52103"/>
                  </a:lnTo>
                  <a:lnTo>
                    <a:pt x="3334564" y="3093590"/>
                  </a:lnTo>
                  <a:lnTo>
                    <a:pt x="0" y="2943795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B4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3897" y="1178821"/>
              <a:ext cx="406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"/>
                  <a:cs typeface="Times"/>
                </a:rPr>
                <a:t>The open challenge:</a:t>
              </a:r>
            </a:p>
            <a:p>
              <a:r>
                <a:rPr lang="en-US" sz="3200" dirty="0" smtClean="0">
                  <a:latin typeface="Times"/>
                  <a:cs typeface="Times"/>
                </a:rPr>
                <a:t>find a counterexample.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17180" y="2256039"/>
            <a:ext cx="3510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Why it is hard to do: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Thought experiments are refined instruments communicated fully in a short narrative.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Logic, ordinary modes of reasoning, are expansive and elastic.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92231" y="4808246"/>
            <a:ext cx="4823300" cy="2049754"/>
            <a:chOff x="3292231" y="4808246"/>
            <a:chExt cx="4823300" cy="2049754"/>
          </a:xfrm>
        </p:grpSpPr>
        <p:pic>
          <p:nvPicPr>
            <p:cNvPr id="8" name="Picture 7" descr="JDN frown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26" y="4808246"/>
              <a:ext cx="1824705" cy="2049754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 flipV="1">
              <a:off x="3548474" y="4930205"/>
              <a:ext cx="2163269" cy="1309076"/>
            </a:xfrm>
            <a:prstGeom prst="wedgeRoundRectCallout">
              <a:avLst>
                <a:gd name="adj1" fmla="val 82011"/>
                <a:gd name="adj2" fmla="val -215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2231" y="5024435"/>
              <a:ext cx="263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"/>
                  <a:cs typeface="Times"/>
                </a:rPr>
                <a:t>Umm</a:t>
              </a:r>
              <a:r>
                <a:rPr lang="is-IS" sz="2800" dirty="0" smtClean="0">
                  <a:latin typeface="Times"/>
                  <a:cs typeface="Times"/>
                </a:rPr>
                <a:t>…, I’m  not worried.</a:t>
              </a:r>
              <a:endParaRPr lang="en-US" sz="2800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7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 smtClean="0"/>
              <a:t>For</a:t>
            </a:r>
            <a:br>
              <a:rPr lang="en-US" sz="16600" dirty="0" smtClean="0"/>
            </a:br>
            <a:r>
              <a:rPr lang="en-US" sz="4800" dirty="0" smtClean="0"/>
              <a:t>the execution thesis</a:t>
            </a:r>
            <a:br>
              <a:rPr lang="en-US" sz="4800" dirty="0" smtClean="0"/>
            </a:br>
            <a:r>
              <a:rPr lang="en-US" sz="2800" dirty="0" smtClean="0"/>
              <a:t>1. Reading the narrative</a:t>
            </a:r>
            <a:br>
              <a:rPr lang="en-US" sz="2800" dirty="0" smtClean="0"/>
            </a:br>
            <a:r>
              <a:rPr lang="en-US" sz="2800" dirty="0" smtClean="0"/>
              <a:t>2. Suspicious powers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88462" y="1693333"/>
            <a:ext cx="2344615" cy="1354667"/>
          </a:xfrm>
          <a:custGeom>
            <a:avLst/>
            <a:gdLst>
              <a:gd name="connsiteX0" fmla="*/ 293076 w 2344615"/>
              <a:gd name="connsiteY0" fmla="*/ 0 h 1354667"/>
              <a:gd name="connsiteX1" fmla="*/ 2344615 w 2344615"/>
              <a:gd name="connsiteY1" fmla="*/ 97693 h 1354667"/>
              <a:gd name="connsiteX2" fmla="*/ 2305538 w 2344615"/>
              <a:gd name="connsiteY2" fmla="*/ 1354667 h 1354667"/>
              <a:gd name="connsiteX3" fmla="*/ 0 w 2344615"/>
              <a:gd name="connsiteY3" fmla="*/ 1178821 h 1354667"/>
              <a:gd name="connsiteX4" fmla="*/ 293076 w 2344615"/>
              <a:gd name="connsiteY4" fmla="*/ 0 h 13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615" h="1354667">
                <a:moveTo>
                  <a:pt x="293076" y="0"/>
                </a:moveTo>
                <a:lnTo>
                  <a:pt x="2344615" y="97693"/>
                </a:lnTo>
                <a:lnTo>
                  <a:pt x="2305538" y="1354667"/>
                </a:lnTo>
                <a:lnTo>
                  <a:pt x="0" y="1178821"/>
                </a:lnTo>
                <a:lnTo>
                  <a:pt x="29307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The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63076"/>
            <a:ext cx="287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The narrative</a:t>
            </a:r>
            <a:r>
              <a:rPr lang="en-US" sz="2000" dirty="0" smtClean="0">
                <a:latin typeface="Times"/>
                <a:cs typeface="Times"/>
              </a:rPr>
              <a:t> of a</a:t>
            </a:r>
            <a:r>
              <a:rPr lang="en-US" dirty="0" smtClean="0">
                <a:latin typeface="Times"/>
                <a:cs typeface="Times"/>
              </a:rPr>
              <a:t> typical thought experiments in science lays out an argument, step by step, to the conclusion sought.</a:t>
            </a:r>
          </a:p>
        </p:txBody>
      </p:sp>
      <p:pic>
        <p:nvPicPr>
          <p:cNvPr id="9" name="Picture 8" descr="A_philosopher_reading._Oil_painting._Wellcome_L0002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5256"/>
            <a:ext cx="3179064" cy="2761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2816" y="4673505"/>
            <a:ext cx="36223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"/>
                <a:cs typeface="Times"/>
              </a:rPr>
              <a:t>The execution thesis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34564" y="1660768"/>
            <a:ext cx="5014870" cy="1015663"/>
            <a:chOff x="3334564" y="1660768"/>
            <a:chExt cx="5014870" cy="1015663"/>
          </a:xfrm>
        </p:grpSpPr>
        <p:sp>
          <p:nvSpPr>
            <p:cNvPr id="14" name="Freeform 13"/>
            <p:cNvSpPr/>
            <p:nvPr/>
          </p:nvSpPr>
          <p:spPr>
            <a:xfrm flipH="1">
              <a:off x="4413738" y="1758123"/>
              <a:ext cx="3935696" cy="91830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354667">
                  <a:moveTo>
                    <a:pt x="293076" y="0"/>
                  </a:moveTo>
                  <a:lnTo>
                    <a:pt x="2344615" y="97693"/>
                  </a:lnTo>
                  <a:lnTo>
                    <a:pt x="2305538" y="1354667"/>
                  </a:lnTo>
                  <a:lnTo>
                    <a:pt x="0" y="1178821"/>
                  </a:lnTo>
                  <a:lnTo>
                    <a:pt x="29307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334564" y="1660768"/>
              <a:ext cx="4893735" cy="1015663"/>
              <a:chOff x="3334564" y="1660768"/>
              <a:chExt cx="4893735" cy="10156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13739" y="1660768"/>
                <a:ext cx="38145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"/>
                    <a:cs typeface="Times"/>
                  </a:rPr>
                  <a:t>We read</a:t>
                </a:r>
                <a:r>
                  <a:rPr lang="en-US" sz="2000" dirty="0" smtClean="0">
                    <a:latin typeface="Times"/>
                    <a:cs typeface="Times"/>
                  </a:rPr>
                  <a:t> the</a:t>
                </a:r>
                <a:r>
                  <a:rPr lang="en-US" dirty="0" smtClean="0">
                    <a:latin typeface="Times"/>
                    <a:cs typeface="Times"/>
                  </a:rPr>
                  <a:t> narrative critically, proceeding from step to step, ensuring that we agree with each step.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334564" y="1862667"/>
                <a:ext cx="527539" cy="306102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413738" y="2976359"/>
            <a:ext cx="4124570" cy="1989534"/>
            <a:chOff x="4413738" y="2976359"/>
            <a:chExt cx="4124570" cy="1989534"/>
          </a:xfrm>
        </p:grpSpPr>
        <p:sp>
          <p:nvSpPr>
            <p:cNvPr id="15" name="Freeform 14"/>
            <p:cNvSpPr/>
            <p:nvPr/>
          </p:nvSpPr>
          <p:spPr>
            <a:xfrm>
              <a:off x="4413740" y="3790123"/>
              <a:ext cx="4124568" cy="87271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  <a:gd name="connsiteX0" fmla="*/ 96858 w 2344615"/>
                <a:gd name="connsiteY0" fmla="*/ 0 h 1287414"/>
                <a:gd name="connsiteX1" fmla="*/ 2344615 w 2344615"/>
                <a:gd name="connsiteY1" fmla="*/ 30440 h 1287414"/>
                <a:gd name="connsiteX2" fmla="*/ 2305538 w 2344615"/>
                <a:gd name="connsiteY2" fmla="*/ 1287414 h 1287414"/>
                <a:gd name="connsiteX3" fmla="*/ 0 w 2344615"/>
                <a:gd name="connsiteY3" fmla="*/ 1111568 h 1287414"/>
                <a:gd name="connsiteX4" fmla="*/ 96858 w 2344615"/>
                <a:gd name="connsiteY4" fmla="*/ 0 h 12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287414">
                  <a:moveTo>
                    <a:pt x="96858" y="0"/>
                  </a:moveTo>
                  <a:lnTo>
                    <a:pt x="2344615" y="30440"/>
                  </a:lnTo>
                  <a:lnTo>
                    <a:pt x="2305538" y="1287414"/>
                  </a:lnTo>
                  <a:lnTo>
                    <a:pt x="0" y="1111568"/>
                  </a:lnTo>
                  <a:lnTo>
                    <a:pt x="9685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738" y="3673231"/>
              <a:ext cx="39356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actual</a:t>
              </a:r>
              <a:r>
                <a:rPr lang="en-US" sz="2000" dirty="0">
                  <a:latin typeface="Times"/>
                  <a:cs typeface="Times"/>
                </a:rPr>
                <a:t> carrying</a:t>
              </a:r>
              <a:r>
                <a:rPr lang="en-US" dirty="0">
                  <a:latin typeface="Times"/>
                  <a:cs typeface="Times"/>
                </a:rPr>
                <a:t>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  <a:p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5548923" y="3087078"/>
              <a:ext cx="527539" cy="30610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98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 descr="rotating disk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tating disk 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90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0973" y="195385"/>
            <a:ext cx="3894667" cy="50995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973" y="5939693"/>
            <a:ext cx="3894667" cy="5796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4819" y="3992358"/>
            <a:ext cx="3894667" cy="25269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6" y="598885"/>
            <a:ext cx="5240066" cy="4741625"/>
          </a:xfrm>
        </p:spPr>
        <p:txBody>
          <a:bodyPr>
            <a:normAutofit fontScale="90000"/>
          </a:bodyPr>
          <a:lstStyle/>
          <a:p>
            <a:pPr algn="r"/>
            <a:r>
              <a:rPr lang="en-US" sz="6700" dirty="0" smtClean="0"/>
              <a:t>Three Thought Experiments</a:t>
            </a:r>
            <a:br>
              <a:rPr lang="en-US" sz="67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1. Maxwell’s Demon</a:t>
            </a:r>
            <a:br>
              <a:rPr lang="en-US" sz="3100" dirty="0" smtClean="0"/>
            </a:br>
            <a:r>
              <a:rPr lang="en-US" sz="3100" dirty="0" smtClean="0"/>
              <a:t>2. The Rotating Disk</a:t>
            </a:r>
            <a:br>
              <a:rPr lang="en-US" sz="3100" dirty="0" smtClean="0"/>
            </a:br>
            <a:r>
              <a:rPr lang="en-US" sz="3100" dirty="0" smtClean="0"/>
              <a:t>3. The Dome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40564" y="1615179"/>
            <a:ext cx="5548923" cy="970411"/>
          </a:xfrm>
          <a:custGeom>
            <a:avLst/>
            <a:gdLst>
              <a:gd name="connsiteX0" fmla="*/ 71641 w 5548923"/>
              <a:gd name="connsiteY0" fmla="*/ 0 h 970411"/>
              <a:gd name="connsiteX1" fmla="*/ 5548923 w 5548923"/>
              <a:gd name="connsiteY1" fmla="*/ 84667 h 970411"/>
              <a:gd name="connsiteX2" fmla="*/ 5516359 w 5548923"/>
              <a:gd name="connsiteY2" fmla="*/ 970411 h 970411"/>
              <a:gd name="connsiteX3" fmla="*/ 0 w 5548923"/>
              <a:gd name="connsiteY3" fmla="*/ 911795 h 970411"/>
              <a:gd name="connsiteX4" fmla="*/ 71641 w 5548923"/>
              <a:gd name="connsiteY4" fmla="*/ 0 h 9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923" h="970411">
                <a:moveTo>
                  <a:pt x="71641" y="0"/>
                </a:moveTo>
                <a:lnTo>
                  <a:pt x="5548923" y="84667"/>
                </a:lnTo>
                <a:lnTo>
                  <a:pt x="5516359" y="970411"/>
                </a:lnTo>
                <a:lnTo>
                  <a:pt x="0" y="911795"/>
                </a:lnTo>
                <a:lnTo>
                  <a:pt x="71641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Suspicious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995" y="1516333"/>
            <a:ext cx="21687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Times"/>
                <a:cs typeface="Times"/>
              </a:rPr>
              <a:t>Epistemic reach of a thought experiment.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220" y="1518064"/>
            <a:ext cx="57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"/>
                <a:cs typeface="Times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379" y="1518064"/>
            <a:ext cx="24488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Epistemic reach of a picturesque argument.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23692" y="2735385"/>
            <a:ext cx="3640667" cy="3471333"/>
            <a:chOff x="4923692" y="2735385"/>
            <a:chExt cx="3640667" cy="3471333"/>
          </a:xfrm>
        </p:grpSpPr>
        <p:sp>
          <p:nvSpPr>
            <p:cNvPr id="14" name="Freeform 13"/>
            <p:cNvSpPr/>
            <p:nvPr/>
          </p:nvSpPr>
          <p:spPr>
            <a:xfrm>
              <a:off x="4923692" y="2735385"/>
              <a:ext cx="3640667" cy="3471333"/>
            </a:xfrm>
            <a:custGeom>
              <a:avLst/>
              <a:gdLst>
                <a:gd name="connsiteX0" fmla="*/ 0 w 3640667"/>
                <a:gd name="connsiteY0" fmla="*/ 0 h 3471333"/>
                <a:gd name="connsiteX1" fmla="*/ 2103641 w 3640667"/>
                <a:gd name="connsiteY1" fmla="*/ 3471333 h 3471333"/>
                <a:gd name="connsiteX2" fmla="*/ 3640667 w 3640667"/>
                <a:gd name="connsiteY2" fmla="*/ 1276512 h 3471333"/>
                <a:gd name="connsiteX3" fmla="*/ 0 w 3640667"/>
                <a:gd name="connsiteY3" fmla="*/ 0 h 347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0667" h="3471333">
                  <a:moveTo>
                    <a:pt x="0" y="0"/>
                  </a:moveTo>
                  <a:lnTo>
                    <a:pt x="2103641" y="3471333"/>
                  </a:lnTo>
                  <a:lnTo>
                    <a:pt x="3640667" y="127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4719" y="3679744"/>
              <a:ext cx="29828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How can this happen if the execution of a thought experiment implements some other power of or process in the mind?</a:t>
              </a:r>
            </a:p>
          </p:txBody>
        </p:sp>
      </p:grpSp>
      <p:pic>
        <p:nvPicPr>
          <p:cNvPr id="12" name="Picture 11" descr="Tweedle-d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11" y="3050767"/>
            <a:ext cx="2563480" cy="28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468916" y="293077"/>
            <a:ext cx="3093590" cy="1738923"/>
          </a:xfrm>
          <a:prstGeom prst="wedgeRoundRectCallout">
            <a:avLst>
              <a:gd name="adj1" fmla="val -9044"/>
              <a:gd name="adj2" fmla="val 6474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fortunetell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3" y="2326201"/>
            <a:ext cx="3336802" cy="4296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26" y="483440"/>
            <a:ext cx="28200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You have always wanted to be a sailor. You hate broccoli.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88410" y="281970"/>
            <a:ext cx="3316704" cy="6439505"/>
            <a:chOff x="5288410" y="281970"/>
            <a:chExt cx="3316704" cy="643950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288410" y="281970"/>
              <a:ext cx="3093590" cy="1738923"/>
            </a:xfrm>
            <a:prstGeom prst="wedgeRoundRectCallout">
              <a:avLst>
                <a:gd name="adj1" fmla="val -9044"/>
                <a:gd name="adj2" fmla="val 64747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ook co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42" y="2326201"/>
              <a:ext cx="3199472" cy="43952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48330" y="2891692"/>
              <a:ext cx="172418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My</a:t>
              </a:r>
            </a:p>
            <a:p>
              <a:pPr algn="ctr"/>
              <a:r>
                <a:rPr lang="en-US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Year</a:t>
              </a:r>
            </a:p>
            <a:p>
              <a:pPr algn="ctr"/>
              <a:r>
                <a:rPr lang="en-US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Book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5642" y="483440"/>
              <a:ext cx="282005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"/>
                  <a:cs typeface="Times"/>
                </a:rPr>
                <a:t>I have always</a:t>
              </a:r>
            </a:p>
            <a:p>
              <a:pPr algn="ctr"/>
              <a:r>
                <a:rPr lang="en-US" sz="2400" dirty="0" smtClean="0">
                  <a:latin typeface="Times"/>
                  <a:cs typeface="Times"/>
                </a:rPr>
                <a:t>wanted to be a sailor.</a:t>
              </a:r>
            </a:p>
            <a:p>
              <a:pPr algn="ctr"/>
              <a:r>
                <a:rPr lang="en-US" sz="2400" dirty="0" smtClean="0">
                  <a:latin typeface="Times"/>
                  <a:cs typeface="Times"/>
                </a:rPr>
                <a:t>I hate broccoli.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53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179" y="1413281"/>
            <a:ext cx="4572001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/>
              <a:t>The </a:t>
            </a:r>
            <a:r>
              <a:rPr lang="en-US" sz="8000" dirty="0" err="1" smtClean="0"/>
              <a:t>Reliablity</a:t>
            </a:r>
            <a:r>
              <a:rPr lang="en-US" sz="8000" dirty="0" smtClean="0"/>
              <a:t> Challenge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137420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09" y="25370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 smtClean="0"/>
              <a:t>Thought experiments can err.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30" y="6475041"/>
            <a:ext cx="429026" cy="38295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1335126"/>
            <a:ext cx="225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thought experimenting is to be a reliable instrument,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3509" y="4246359"/>
            <a:ext cx="4604270" cy="1569660"/>
            <a:chOff x="613509" y="4246359"/>
            <a:chExt cx="4604270" cy="1569660"/>
          </a:xfrm>
        </p:grpSpPr>
        <p:sp>
          <p:nvSpPr>
            <p:cNvPr id="16" name="Freeform 15"/>
            <p:cNvSpPr/>
            <p:nvPr/>
          </p:nvSpPr>
          <p:spPr>
            <a:xfrm>
              <a:off x="644769" y="4304974"/>
              <a:ext cx="4304975" cy="1484923"/>
            </a:xfrm>
            <a:custGeom>
              <a:avLst/>
              <a:gdLst>
                <a:gd name="connsiteX0" fmla="*/ 65128 w 4304975"/>
                <a:gd name="connsiteY0" fmla="*/ 0 h 1484923"/>
                <a:gd name="connsiteX1" fmla="*/ 65128 w 4304975"/>
                <a:gd name="connsiteY1" fmla="*/ 0 h 1484923"/>
                <a:gd name="connsiteX2" fmla="*/ 4304975 w 4304975"/>
                <a:gd name="connsiteY2" fmla="*/ 104205 h 1484923"/>
                <a:gd name="connsiteX3" fmla="*/ 4291949 w 4304975"/>
                <a:gd name="connsiteY3" fmla="*/ 1484923 h 1484923"/>
                <a:gd name="connsiteX4" fmla="*/ 0 w 4304975"/>
                <a:gd name="connsiteY4" fmla="*/ 1341641 h 1484923"/>
                <a:gd name="connsiteX5" fmla="*/ 65128 w 4304975"/>
                <a:gd name="connsiteY5" fmla="*/ 0 h 148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4975" h="1484923">
                  <a:moveTo>
                    <a:pt x="65128" y="0"/>
                  </a:moveTo>
                  <a:lnTo>
                    <a:pt x="65128" y="0"/>
                  </a:lnTo>
                  <a:lnTo>
                    <a:pt x="4304975" y="104205"/>
                  </a:lnTo>
                  <a:lnTo>
                    <a:pt x="4291949" y="1484923"/>
                  </a:lnTo>
                  <a:lnTo>
                    <a:pt x="0" y="1341641"/>
                  </a:lnTo>
                  <a:lnTo>
                    <a:pt x="6512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509" y="4246359"/>
              <a:ext cx="46042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The </a:t>
              </a:r>
              <a:r>
                <a:rPr lang="en-US" sz="2000" dirty="0" smtClean="0">
                  <a:latin typeface="Times"/>
                  <a:cs typeface="Times"/>
                </a:rPr>
                <a:t>argument view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can distinguish good from bad: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 smtClean="0">
                  <a:latin typeface="Times"/>
                  <a:cs typeface="Times"/>
                </a:rPr>
                <a:t>A good thought experiment is a good argument.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A bad thought experiment is a bad argument.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01437" y="1335126"/>
            <a:ext cx="319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we must be able to distinguish the </a:t>
            </a:r>
            <a:r>
              <a:rPr lang="en-US" dirty="0" err="1" smtClean="0">
                <a:latin typeface="Times"/>
                <a:cs typeface="Times"/>
              </a:rPr>
              <a:t>epistemically</a:t>
            </a:r>
            <a:r>
              <a:rPr lang="en-US" dirty="0" smtClean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856" y="15642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564287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THEN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8000" y="2676769"/>
            <a:ext cx="7782821" cy="1250462"/>
            <a:chOff x="508000" y="2676769"/>
            <a:chExt cx="7782821" cy="1250462"/>
          </a:xfrm>
        </p:grpSpPr>
        <p:sp>
          <p:nvSpPr>
            <p:cNvPr id="15" name="Freeform 14"/>
            <p:cNvSpPr/>
            <p:nvPr/>
          </p:nvSpPr>
          <p:spPr>
            <a:xfrm>
              <a:off x="508000" y="2676769"/>
              <a:ext cx="7782821" cy="1250462"/>
            </a:xfrm>
            <a:custGeom>
              <a:avLst/>
              <a:gdLst>
                <a:gd name="connsiteX0" fmla="*/ 91179 w 7782821"/>
                <a:gd name="connsiteY0" fmla="*/ 71641 h 1250462"/>
                <a:gd name="connsiteX1" fmla="*/ 91179 w 7782821"/>
                <a:gd name="connsiteY1" fmla="*/ 71641 h 1250462"/>
                <a:gd name="connsiteX2" fmla="*/ 7782821 w 7782821"/>
                <a:gd name="connsiteY2" fmla="*/ 0 h 1250462"/>
                <a:gd name="connsiteX3" fmla="*/ 7730718 w 7782821"/>
                <a:gd name="connsiteY3" fmla="*/ 1133231 h 1250462"/>
                <a:gd name="connsiteX4" fmla="*/ 0 w 7782821"/>
                <a:gd name="connsiteY4" fmla="*/ 1250462 h 1250462"/>
                <a:gd name="connsiteX5" fmla="*/ 91179 w 7782821"/>
                <a:gd name="connsiteY5" fmla="*/ 71641 h 125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2821" h="1250462">
                  <a:moveTo>
                    <a:pt x="91179" y="71641"/>
                  </a:moveTo>
                  <a:lnTo>
                    <a:pt x="91179" y="71641"/>
                  </a:lnTo>
                  <a:lnTo>
                    <a:pt x="7782821" y="0"/>
                  </a:lnTo>
                  <a:lnTo>
                    <a:pt x="7730718" y="1133231"/>
                  </a:lnTo>
                  <a:lnTo>
                    <a:pt x="0" y="1250462"/>
                  </a:lnTo>
                  <a:lnTo>
                    <a:pt x="91179" y="71641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53253" y="2800513"/>
              <a:ext cx="15361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Times"/>
                  <a:cs typeface="Times"/>
                </a:rPr>
                <a:t>The challenge: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9543" y="2702819"/>
              <a:ext cx="305365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Thought experiment anti thought experiment pairs.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2392" y="4624101"/>
            <a:ext cx="294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How </a:t>
            </a:r>
            <a:r>
              <a:rPr lang="en-US" sz="2800" dirty="0" smtClean="0">
                <a:latin typeface="Times"/>
                <a:cs typeface="Times"/>
              </a:rPr>
              <a:t>do other </a:t>
            </a:r>
            <a:r>
              <a:rPr lang="en-US" sz="2400" dirty="0" smtClean="0">
                <a:latin typeface="Times"/>
                <a:cs typeface="Times"/>
              </a:rPr>
              <a:t>accounts distinguish?</a:t>
            </a:r>
          </a:p>
        </p:txBody>
      </p:sp>
    </p:spTree>
    <p:extLst>
      <p:ext uri="{BB962C8B-B14F-4D97-AF65-F5344CB8AC3E}">
        <p14:creationId xmlns:p14="http://schemas.microsoft.com/office/powerpoint/2010/main" val="192981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732892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281"/>
            <a:ext cx="6680853" cy="2911231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/>
              <a:t>Thought Experiment –</a:t>
            </a:r>
            <a:br>
              <a:rPr lang="en-US" sz="4800" dirty="0" smtClean="0"/>
            </a:br>
            <a:r>
              <a:rPr lang="en-US" sz="4800" dirty="0" smtClean="0"/>
              <a:t>Anti Thought Experiment</a:t>
            </a:r>
            <a:br>
              <a:rPr lang="en-US" sz="4800" dirty="0" smtClean="0"/>
            </a:br>
            <a:r>
              <a:rPr lang="en-US" sz="4800" dirty="0" smtClean="0"/>
              <a:t>Pairs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057F-7979-934A-9906-67AC2810BE19}" type="slidenum">
              <a:rPr lang="en-US"/>
              <a:pPr/>
              <a:t>45</a:t>
            </a:fld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92100" y="3276600"/>
            <a:ext cx="2870200" cy="2717800"/>
          </a:xfrm>
          <a:custGeom>
            <a:avLst/>
            <a:gdLst>
              <a:gd name="T0" fmla="*/ 210 w 1808"/>
              <a:gd name="T1" fmla="*/ 0 h 1712"/>
              <a:gd name="T2" fmla="*/ 1272 w 1808"/>
              <a:gd name="T3" fmla="*/ 64 h 1712"/>
              <a:gd name="T4" fmla="*/ 1808 w 1808"/>
              <a:gd name="T5" fmla="*/ 1712 h 1712"/>
              <a:gd name="T6" fmla="*/ 0 w 1808"/>
              <a:gd name="T7" fmla="*/ 1656 h 1712"/>
              <a:gd name="T8" fmla="*/ 210 w 1808"/>
              <a:gd name="T9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8" h="1712">
                <a:moveTo>
                  <a:pt x="210" y="0"/>
                </a:moveTo>
                <a:lnTo>
                  <a:pt x="1272" y="64"/>
                </a:lnTo>
                <a:lnTo>
                  <a:pt x="1808" y="1712"/>
                </a:lnTo>
                <a:lnTo>
                  <a:pt x="0" y="1656"/>
                </a:lnTo>
                <a:lnTo>
                  <a:pt x="21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67379"/>
            <a:ext cx="8280400" cy="660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Einstein’s rotating disk </a:t>
            </a:r>
            <a:r>
              <a:rPr lang="en-US" sz="1400" dirty="0"/>
              <a:t>(</a:t>
            </a:r>
            <a:r>
              <a:rPr lang="en-US" sz="1400" dirty="0" smtClean="0"/>
              <a:t>three versions)</a:t>
            </a:r>
            <a:endParaRPr lang="en-US" sz="3200" dirty="0"/>
          </a:p>
        </p:txBody>
      </p:sp>
      <p:pic>
        <p:nvPicPr>
          <p:cNvPr id="14340" name="Picture 4" descr="Rotating disk1.gif    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66838"/>
            <a:ext cx="181133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96929" y="3681413"/>
            <a:ext cx="253908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C &gt; </a:t>
            </a:r>
            <a:r>
              <a:rPr lang="en-US" sz="3200" dirty="0" smtClean="0">
                <a:latin typeface="Times"/>
                <a:cs typeface="Times"/>
              </a:rPr>
              <a:t>π </a:t>
            </a:r>
            <a:r>
              <a:rPr lang="en-US" sz="3200" dirty="0">
                <a:latin typeface="Times"/>
                <a:cs typeface="Times"/>
              </a:rPr>
              <a:t>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Tangential rods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contracted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Radial rods </a:t>
            </a:r>
            <a:r>
              <a:rPr lang="en-US" dirty="0" err="1">
                <a:latin typeface="Times"/>
                <a:cs typeface="Times"/>
              </a:rPr>
              <a:t>uncontracted</a:t>
            </a:r>
            <a:endParaRPr lang="en-US" dirty="0">
              <a:latin typeface="Times"/>
              <a:cs typeface="Times"/>
            </a:endParaRPr>
          </a:p>
          <a:p>
            <a:pPr algn="ctr"/>
            <a:r>
              <a:rPr lang="en-US" dirty="0">
                <a:latin typeface="Times"/>
                <a:cs typeface="Times"/>
              </a:rPr>
              <a:t>Einstein 1912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1000" y="1066800"/>
            <a:ext cx="3162300" cy="4535488"/>
            <a:chOff x="2921000" y="1066800"/>
            <a:chExt cx="3162300" cy="4535488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921000" y="1066800"/>
              <a:ext cx="3162300" cy="2463800"/>
            </a:xfrm>
            <a:custGeom>
              <a:avLst/>
              <a:gdLst>
                <a:gd name="T0" fmla="*/ 0 w 1632"/>
                <a:gd name="T1" fmla="*/ 40 h 1536"/>
                <a:gd name="T2" fmla="*/ 1632 w 1632"/>
                <a:gd name="T3" fmla="*/ 0 h 1536"/>
                <a:gd name="T4" fmla="*/ 1192 w 1632"/>
                <a:gd name="T5" fmla="*/ 1536 h 1536"/>
                <a:gd name="T6" fmla="*/ 456 w 1632"/>
                <a:gd name="T7" fmla="*/ 1488 h 1536"/>
                <a:gd name="T8" fmla="*/ 0 w 1632"/>
                <a:gd name="T9" fmla="*/ 4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1536">
                  <a:moveTo>
                    <a:pt x="0" y="40"/>
                  </a:moveTo>
                  <a:lnTo>
                    <a:pt x="1632" y="0"/>
                  </a:lnTo>
                  <a:lnTo>
                    <a:pt x="1192" y="1536"/>
                  </a:lnTo>
                  <a:lnTo>
                    <a:pt x="456" y="148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1" name="Picture 5" descr="Rotating disk2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871913"/>
              <a:ext cx="1954213" cy="173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241869" y="1243013"/>
              <a:ext cx="2468983" cy="218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&lt; π</a:t>
              </a:r>
              <a:r>
                <a:rPr lang="en-US" sz="3200" dirty="0" smtClean="0">
                  <a:latin typeface="Times"/>
                  <a:cs typeface="Times"/>
                </a:rPr>
                <a:t> </a:t>
              </a:r>
              <a:r>
                <a:rPr lang="en-US" sz="3200" dirty="0">
                  <a:latin typeface="Times"/>
                  <a:cs typeface="Times"/>
                </a:rPr>
                <a:t>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Moving rings contracted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circumferentially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but not radially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Petzold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(to Einstein, July 26,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1919)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00700" y="1565275"/>
            <a:ext cx="3327400" cy="4492625"/>
            <a:chOff x="5600700" y="1565275"/>
            <a:chExt cx="3327400" cy="4492625"/>
          </a:xfrm>
        </p:grpSpPr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600700" y="3352800"/>
              <a:ext cx="3327400" cy="2705100"/>
            </a:xfrm>
            <a:custGeom>
              <a:avLst/>
              <a:gdLst>
                <a:gd name="T0" fmla="*/ 656 w 2096"/>
                <a:gd name="T1" fmla="*/ 0 h 1704"/>
                <a:gd name="T2" fmla="*/ 1592 w 2096"/>
                <a:gd name="T3" fmla="*/ 24 h 1704"/>
                <a:gd name="T4" fmla="*/ 2096 w 2096"/>
                <a:gd name="T5" fmla="*/ 1608 h 1704"/>
                <a:gd name="T6" fmla="*/ 0 w 2096"/>
                <a:gd name="T7" fmla="*/ 1704 h 1704"/>
                <a:gd name="T8" fmla="*/ 656 w 2096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1704">
                  <a:moveTo>
                    <a:pt x="656" y="0"/>
                  </a:moveTo>
                  <a:lnTo>
                    <a:pt x="1592" y="24"/>
                  </a:lnTo>
                  <a:lnTo>
                    <a:pt x="2096" y="1608"/>
                  </a:lnTo>
                  <a:lnTo>
                    <a:pt x="0" y="170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2" name="Picture 6" descr="Rotating disk3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413" y="1565275"/>
              <a:ext cx="2312987" cy="156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6109509" y="3503613"/>
              <a:ext cx="265349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= π</a:t>
              </a:r>
              <a:r>
                <a:rPr lang="en-US" sz="3200" dirty="0" smtClean="0">
                  <a:latin typeface="Times"/>
                  <a:cs typeface="Times"/>
                </a:rPr>
                <a:t> </a:t>
              </a:r>
              <a:r>
                <a:rPr lang="en-US" sz="3200" dirty="0">
                  <a:latin typeface="Times"/>
                  <a:cs typeface="Times"/>
                </a:rPr>
                <a:t>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Figures at an instant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traced onto non-rotating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tracing paper.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Varicak</a:t>
              </a:r>
              <a:r>
                <a:rPr lang="en-US" dirty="0">
                  <a:latin typeface="Times"/>
                  <a:cs typeface="Times"/>
                </a:rPr>
                <a:t> 1911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(after a method by </a:t>
              </a:r>
              <a:r>
                <a:rPr lang="en-US" sz="1600" dirty="0" err="1">
                  <a:latin typeface="Times"/>
                  <a:cs typeface="Times"/>
                </a:rPr>
                <a:t>Ehrenfest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56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1B7C-BC7B-8049-AE34-F28DE6B21423}" type="slidenum">
              <a:rPr lang="en-US"/>
              <a:pPr/>
              <a:t>46</a:t>
            </a:fld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798" y="292100"/>
            <a:ext cx="8409355" cy="5080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Thought Experiment</a:t>
            </a:r>
          </a:p>
        </p:txBody>
      </p:sp>
      <p:pic>
        <p:nvPicPr>
          <p:cNvPr id="15364" name="Picture 4" descr="Animated helicopter.gif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62063"/>
            <a:ext cx="42322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92300" y="3136900"/>
            <a:ext cx="6692900" cy="2527300"/>
            <a:chOff x="1192" y="1976"/>
            <a:chExt cx="4216" cy="1592"/>
          </a:xfrm>
        </p:grpSpPr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1192" y="1976"/>
              <a:ext cx="4216" cy="1592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542" y="2257"/>
              <a:ext cx="11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Double rotor size.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Halve rotor speed.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198" y="2265"/>
              <a:ext cx="1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lift stays the same (at L).</a:t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Power consumed is halved.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896" y="2400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86025" y="4408488"/>
            <a:ext cx="5314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 dirty="0">
                <a:latin typeface="Times"/>
                <a:cs typeface="Times"/>
              </a:rPr>
              <a:t>an infinite, non-rotating rotor generates lift L and consumes no power.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15717" y="5955405"/>
            <a:ext cx="4449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 dirty="0">
                <a:latin typeface="Times"/>
                <a:cs typeface="Times"/>
              </a:rPr>
              <a:t>“</a:t>
            </a:r>
            <a:r>
              <a:rPr lang="en-US" sz="1600" dirty="0">
                <a:latin typeface="Times"/>
                <a:cs typeface="Times"/>
              </a:rPr>
              <a:t>That must be how angels work. Wide wing spans.</a:t>
            </a:r>
            <a:r>
              <a:rPr lang="ja-JP" altLang="en-US" sz="1600" dirty="0">
                <a:latin typeface="Times"/>
                <a:cs typeface="Times"/>
              </a:rPr>
              <a:t>”</a:t>
            </a:r>
            <a:endParaRPr lang="en-US" sz="1600" dirty="0">
              <a:latin typeface="Times"/>
              <a:cs typeface="Times"/>
            </a:endParaRPr>
          </a:p>
          <a:p>
            <a:pPr algn="r"/>
            <a:r>
              <a:rPr lang="en-US" sz="1600" dirty="0">
                <a:latin typeface="Times"/>
                <a:cs typeface="Times"/>
              </a:rPr>
              <a:t>--Jeremy Butterfield</a:t>
            </a:r>
          </a:p>
        </p:txBody>
      </p:sp>
    </p:spTree>
    <p:extLst>
      <p:ext uri="{BB962C8B-B14F-4D97-AF65-F5344CB8AC3E}">
        <p14:creationId xmlns:p14="http://schemas.microsoft.com/office/powerpoint/2010/main" val="156484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351E-DDE2-554A-94BD-38EAF8A633C6}" type="slidenum">
              <a:rPr lang="en-US"/>
              <a:pPr/>
              <a:t>47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299" y="342900"/>
            <a:ext cx="8697547" cy="4318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Anti-Thought Experiment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892300" y="3022600"/>
            <a:ext cx="6692900" cy="2222500"/>
            <a:chOff x="1192" y="1904"/>
            <a:chExt cx="4216" cy="1400"/>
          </a:xfrm>
          <a:solidFill>
            <a:srgbClr val="C8FFC8"/>
          </a:solidFill>
        </p:grpSpPr>
        <p:sp>
          <p:nvSpPr>
            <p:cNvPr id="45062" name="Freeform 6"/>
            <p:cNvSpPr>
              <a:spLocks/>
            </p:cNvSpPr>
            <p:nvPr/>
          </p:nvSpPr>
          <p:spPr bwMode="auto">
            <a:xfrm>
              <a:off x="1192" y="1904"/>
              <a:ext cx="4216" cy="1400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542" y="2257"/>
              <a:ext cx="115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Double rotor size.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198" y="2265"/>
              <a:ext cx="169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still generates no lift.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>
              <a:off x="2896" y="2328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473325" y="4078288"/>
            <a:ext cx="531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>
                <a:latin typeface="Times"/>
                <a:cs typeface="Times"/>
              </a:rPr>
              <a:t>an infinite, non-rotating rotor generates no lift.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77825" y="3367088"/>
            <a:ext cx="1541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A finite, non-rotating rotor generates no lift.</a:t>
            </a:r>
          </a:p>
        </p:txBody>
      </p:sp>
      <p:pic>
        <p:nvPicPr>
          <p:cNvPr id="45068" name="Picture 12" descr="Helicopter_resting.gif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52563"/>
            <a:ext cx="4321175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6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utoUpdateAnimBg="0"/>
      <p:bldP spid="4506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160786" flipH="1">
            <a:off x="578986" y="3484357"/>
            <a:ext cx="2872808" cy="1634719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7200" y="496894"/>
            <a:ext cx="2722361" cy="817360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3157415" cy="80003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Thought experiment</a:t>
            </a:r>
            <a:br>
              <a:rPr lang="en-US" sz="2800" dirty="0" smtClean="0"/>
            </a:br>
            <a:r>
              <a:rPr lang="en-US" sz="2800" dirty="0" smtClean="0"/>
              <a:t>Space is finite.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7" descr="space not infin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389"/>
            <a:ext cx="2141415" cy="132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12718"/>
            <a:ext cx="2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Aristotle, </a:t>
            </a:r>
            <a:r>
              <a:rPr lang="en-US" sz="1400" i="1" dirty="0" smtClean="0">
                <a:latin typeface="Times"/>
                <a:cs typeface="Times"/>
              </a:rPr>
              <a:t>On the Heavens</a:t>
            </a:r>
            <a:r>
              <a:rPr lang="en-US" sz="1400" dirty="0" smtClean="0">
                <a:latin typeface="Times"/>
                <a:cs typeface="Times"/>
              </a:rPr>
              <a:t>,</a:t>
            </a:r>
          </a:p>
          <a:p>
            <a:r>
              <a:rPr lang="en-US" sz="1400" dirty="0" err="1" smtClean="0">
                <a:latin typeface="Times"/>
                <a:cs typeface="Times"/>
              </a:rPr>
              <a:t>Bk</a:t>
            </a:r>
            <a:r>
              <a:rPr lang="en-US" sz="1400" dirty="0" smtClean="0">
                <a:latin typeface="Times"/>
                <a:cs typeface="Times"/>
              </a:rPr>
              <a:t> 1, Ch. 5, 272</a:t>
            </a:r>
            <a:r>
              <a:rPr lang="en-US" sz="1400" baseline="30000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8-21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49412"/>
            <a:ext cx="317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In an infinite, rotating universe, when does the infinite radius ACE first contact BB?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0" y="351400"/>
            <a:ext cx="3157415" cy="4499605"/>
            <a:chOff x="4572000" y="351400"/>
            <a:chExt cx="3157415" cy="4499605"/>
          </a:xfrm>
        </p:grpSpPr>
        <p:sp>
          <p:nvSpPr>
            <p:cNvPr id="14" name="Freeform 13"/>
            <p:cNvSpPr/>
            <p:nvPr/>
          </p:nvSpPr>
          <p:spPr>
            <a:xfrm rot="21246272">
              <a:off x="4681341" y="3406683"/>
              <a:ext cx="2740243" cy="1444322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656665" y="351400"/>
              <a:ext cx="3072749" cy="817360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0" y="351400"/>
              <a:ext cx="3157415" cy="800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"/>
                  <a:ea typeface="+mj-ea"/>
                  <a:cs typeface="+mj-cs"/>
                </a:defRPr>
              </a:lvl1pPr>
            </a:lstStyle>
            <a:p>
              <a:r>
                <a:rPr lang="en-US" sz="2800" dirty="0" smtClean="0"/>
                <a:t>Anti Thought experiment</a:t>
              </a:r>
              <a:br>
                <a:rPr lang="en-US" sz="2800" dirty="0" smtClean="0"/>
              </a:br>
              <a:r>
                <a:rPr lang="en-US" sz="2800" dirty="0" smtClean="0"/>
                <a:t>Space is infinite.</a:t>
              </a:r>
              <a:endParaRPr lang="en-US" dirty="0"/>
            </a:p>
          </p:txBody>
        </p:sp>
        <p:pic>
          <p:nvPicPr>
            <p:cNvPr id="7" name="Picture 6" descr="space not fin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9099"/>
              <a:ext cx="1704742" cy="12584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56666" y="3484358"/>
              <a:ext cx="2570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"/>
                  <a:cs typeface="Times"/>
                </a:rPr>
                <a:t>Archytas</a:t>
              </a:r>
              <a:r>
                <a:rPr lang="en-US" sz="1400" dirty="0" smtClean="0">
                  <a:latin typeface="Times"/>
                  <a:cs typeface="Times"/>
                </a:rPr>
                <a:t>, reported by </a:t>
              </a:r>
              <a:r>
                <a:rPr lang="en-US" sz="1400" dirty="0" err="1" smtClean="0">
                  <a:latin typeface="Times"/>
                  <a:cs typeface="Times"/>
                </a:rPr>
                <a:t>Simplicius</a:t>
              </a:r>
              <a:endParaRPr lang="en-US" sz="1400" dirty="0" smtClean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6666" y="3955757"/>
              <a:ext cx="293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“</a:t>
              </a:r>
              <a:r>
                <a:rPr lang="is-IS" dirty="0" smtClean="0">
                  <a:latin typeface="Times"/>
                  <a:cs typeface="Times"/>
                </a:rPr>
                <a:t>… could I not stretch my hand or stick outside...” 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38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45179" y="384256"/>
            <a:ext cx="7268308" cy="508000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6"/>
            <a:ext cx="8229600" cy="6190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 in the garage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 descr="contracted ca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44" y="1785712"/>
            <a:ext cx="1792224" cy="6278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11641" y="1086123"/>
            <a:ext cx="5505451" cy="1825988"/>
            <a:chOff x="2611641" y="1086123"/>
            <a:chExt cx="5505451" cy="1825988"/>
          </a:xfrm>
        </p:grpSpPr>
        <p:sp>
          <p:nvSpPr>
            <p:cNvPr id="18" name="Freeform 17"/>
            <p:cNvSpPr/>
            <p:nvPr/>
          </p:nvSpPr>
          <p:spPr>
            <a:xfrm>
              <a:off x="2611641" y="1107179"/>
              <a:ext cx="1732410" cy="348276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3744" y="1086123"/>
              <a:ext cx="5453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Thought experiment. A car approaches a garage at 86%c</a:t>
              </a:r>
              <a:r>
                <a:rPr lang="en-US" dirty="0" smtClean="0">
                  <a:latin typeface="Times"/>
                  <a:cs typeface="Times"/>
                </a:rPr>
                <a:t>.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3744" y="2505846"/>
              <a:ext cx="3440891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The car is contracted 50%. Car fits.</a:t>
              </a:r>
            </a:p>
          </p:txBody>
        </p:sp>
        <p:pic>
          <p:nvPicPr>
            <p:cNvPr id="10" name="Picture 9" descr="gar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92" y="1499903"/>
              <a:ext cx="2555144" cy="974034"/>
            </a:xfrm>
            <a:prstGeom prst="rect">
              <a:avLst/>
            </a:prstGeom>
          </p:spPr>
        </p:pic>
      </p:grpSp>
      <p:pic>
        <p:nvPicPr>
          <p:cNvPr id="13" name="Picture 12" descr="garage mov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1" y="3591450"/>
            <a:ext cx="3054771" cy="9740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4512" y="3180536"/>
            <a:ext cx="6392680" cy="1879919"/>
            <a:chOff x="514512" y="3180536"/>
            <a:chExt cx="6392680" cy="1879919"/>
          </a:xfrm>
        </p:grpSpPr>
        <p:pic>
          <p:nvPicPr>
            <p:cNvPr id="14" name="Picture 13" descr="ca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3873781"/>
              <a:ext cx="2554928" cy="644741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514512" y="3180536"/>
              <a:ext cx="2149231" cy="410914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180" y="3182054"/>
              <a:ext cx="6308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Anti </a:t>
              </a:r>
              <a:r>
                <a:rPr lang="en-US" dirty="0">
                  <a:latin typeface="Times"/>
                  <a:cs typeface="Times"/>
                </a:rPr>
                <a:t>thought experiment. The garage approaches  the car at 86%c</a:t>
              </a:r>
              <a:r>
                <a:rPr lang="en-US" dirty="0" smtClean="0">
                  <a:latin typeface="Times"/>
                  <a:cs typeface="Times"/>
                </a:rPr>
                <a:t>.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180" y="4691123"/>
              <a:ext cx="4607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The garage is contracted 50%. Car does not fit.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0154" y="5419994"/>
            <a:ext cx="2533487" cy="923330"/>
            <a:chOff x="4650154" y="5419994"/>
            <a:chExt cx="2533487" cy="923330"/>
          </a:xfrm>
        </p:grpSpPr>
        <p:sp>
          <p:nvSpPr>
            <p:cNvPr id="23" name="Freeform 22"/>
            <p:cNvSpPr/>
            <p:nvPr/>
          </p:nvSpPr>
          <p:spPr>
            <a:xfrm>
              <a:off x="4826000" y="5516359"/>
              <a:ext cx="1602154" cy="735949"/>
            </a:xfrm>
            <a:custGeom>
              <a:avLst/>
              <a:gdLst>
                <a:gd name="connsiteX0" fmla="*/ 123744 w 1602154"/>
                <a:gd name="connsiteY0" fmla="*/ 0 h 735949"/>
                <a:gd name="connsiteX1" fmla="*/ 123744 w 1602154"/>
                <a:gd name="connsiteY1" fmla="*/ 0 h 735949"/>
                <a:gd name="connsiteX2" fmla="*/ 1602154 w 1602154"/>
                <a:gd name="connsiteY2" fmla="*/ 45590 h 735949"/>
                <a:gd name="connsiteX3" fmla="*/ 1576103 w 1602154"/>
                <a:gd name="connsiteY3" fmla="*/ 735949 h 735949"/>
                <a:gd name="connsiteX4" fmla="*/ 0 w 1602154"/>
                <a:gd name="connsiteY4" fmla="*/ 683846 h 735949"/>
                <a:gd name="connsiteX5" fmla="*/ 123744 w 1602154"/>
                <a:gd name="connsiteY5" fmla="*/ 0 h 7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154" h="735949">
                  <a:moveTo>
                    <a:pt x="123744" y="0"/>
                  </a:moveTo>
                  <a:lnTo>
                    <a:pt x="123744" y="0"/>
                  </a:lnTo>
                  <a:lnTo>
                    <a:pt x="1602154" y="45590"/>
                  </a:lnTo>
                  <a:lnTo>
                    <a:pt x="1576103" y="735949"/>
                  </a:lnTo>
                  <a:lnTo>
                    <a:pt x="0" y="683846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0154" y="5419994"/>
              <a:ext cx="2533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They are the same case, viewed in two different frames of reference.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35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6000" dirty="0" smtClean="0"/>
              <a:t>1. Maxwell’s Demon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51282" y="414541"/>
            <a:ext cx="4331026" cy="592667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6544082" cy="800032"/>
          </a:xfrm>
        </p:spPr>
        <p:txBody>
          <a:bodyPr>
            <a:noAutofit/>
          </a:bodyPr>
          <a:lstStyle/>
          <a:p>
            <a:r>
              <a:rPr lang="en-US" sz="3600" dirty="0" smtClean="0"/>
              <a:t>Variation: Rod in a slot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6102" y="5535897"/>
            <a:ext cx="4095404" cy="382358"/>
            <a:chOff x="306102" y="5535897"/>
            <a:chExt cx="4095404" cy="382358"/>
          </a:xfrm>
        </p:grpSpPr>
        <p:sp>
          <p:nvSpPr>
            <p:cNvPr id="10" name="Freeform 9"/>
            <p:cNvSpPr/>
            <p:nvPr/>
          </p:nvSpPr>
          <p:spPr>
            <a:xfrm>
              <a:off x="332154" y="5535897"/>
              <a:ext cx="3100102" cy="351693"/>
            </a:xfrm>
            <a:custGeom>
              <a:avLst/>
              <a:gdLst>
                <a:gd name="connsiteX0" fmla="*/ 130256 w 3100102"/>
                <a:gd name="connsiteY0" fmla="*/ 0 h 351693"/>
                <a:gd name="connsiteX1" fmla="*/ 130256 w 3100102"/>
                <a:gd name="connsiteY1" fmla="*/ 0 h 351693"/>
                <a:gd name="connsiteX2" fmla="*/ 214923 w 3100102"/>
                <a:gd name="connsiteY2" fmla="*/ 0 h 351693"/>
                <a:gd name="connsiteX3" fmla="*/ 3054513 w 3100102"/>
                <a:gd name="connsiteY3" fmla="*/ 169334 h 351693"/>
                <a:gd name="connsiteX4" fmla="*/ 3100102 w 3100102"/>
                <a:gd name="connsiteY4" fmla="*/ 338667 h 351693"/>
                <a:gd name="connsiteX5" fmla="*/ 3048000 w 3100102"/>
                <a:gd name="connsiteY5" fmla="*/ 306103 h 351693"/>
                <a:gd name="connsiteX6" fmla="*/ 0 w 3100102"/>
                <a:gd name="connsiteY6" fmla="*/ 351693 h 351693"/>
                <a:gd name="connsiteX7" fmla="*/ 130256 w 3100102"/>
                <a:gd name="connsiteY7" fmla="*/ 0 h 3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0102" h="351693">
                  <a:moveTo>
                    <a:pt x="130256" y="0"/>
                  </a:moveTo>
                  <a:lnTo>
                    <a:pt x="130256" y="0"/>
                  </a:lnTo>
                  <a:lnTo>
                    <a:pt x="214923" y="0"/>
                  </a:lnTo>
                  <a:lnTo>
                    <a:pt x="3054513" y="169334"/>
                  </a:lnTo>
                  <a:lnTo>
                    <a:pt x="3100102" y="338667"/>
                  </a:lnTo>
                  <a:lnTo>
                    <a:pt x="3048000" y="306103"/>
                  </a:lnTo>
                  <a:lnTo>
                    <a:pt x="0" y="351693"/>
                  </a:lnTo>
                  <a:lnTo>
                    <a:pt x="1302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102" y="5548923"/>
              <a:ext cx="409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More: Newton’s bucket </a:t>
              </a:r>
              <a:r>
                <a:rPr lang="en-US" dirty="0" err="1" smtClean="0">
                  <a:latin typeface="Times"/>
                  <a:cs typeface="Times"/>
                </a:rPr>
                <a:t>vs</a:t>
              </a:r>
              <a:r>
                <a:rPr lang="en-US" dirty="0" smtClean="0">
                  <a:latin typeface="Times"/>
                  <a:cs typeface="Times"/>
                </a:rPr>
                <a:t> Mach’s bucket.</a:t>
              </a:r>
            </a:p>
          </p:txBody>
        </p:sp>
      </p:grpSp>
      <p:pic>
        <p:nvPicPr>
          <p:cNvPr id="8" name="Picture 7" descr="Rod slot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5" y="414541"/>
            <a:ext cx="1917700" cy="1346200"/>
          </a:xfrm>
          <a:prstGeom prst="rect">
            <a:avLst/>
          </a:prstGeom>
        </p:spPr>
      </p:pic>
      <p:pic>
        <p:nvPicPr>
          <p:cNvPr id="9" name="Picture 8" descr="Rod slot 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4" y="2048932"/>
            <a:ext cx="6977539" cy="26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9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F5C-90E2-584B-A8C5-CB4D94EE6001}" type="slidenum">
              <a:rPr lang="en-US"/>
              <a:pPr/>
              <a:t>51</a:t>
            </a:fld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533399" y="2927520"/>
            <a:ext cx="7073575" cy="752336"/>
          </a:xfrm>
          <a:custGeom>
            <a:avLst/>
            <a:gdLst>
              <a:gd name="T0" fmla="*/ 0 w 4416"/>
              <a:gd name="T1" fmla="*/ 0 h 432"/>
              <a:gd name="T2" fmla="*/ 4416 w 4416"/>
              <a:gd name="T3" fmla="*/ 96 h 432"/>
              <a:gd name="T4" fmla="*/ 4368 w 4416"/>
              <a:gd name="T5" fmla="*/ 384 h 432"/>
              <a:gd name="T6" fmla="*/ 144 w 4416"/>
              <a:gd name="T7" fmla="*/ 432 h 432"/>
              <a:gd name="T8" fmla="*/ 0 w 4416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6" h="432">
                <a:moveTo>
                  <a:pt x="0" y="0"/>
                </a:moveTo>
                <a:lnTo>
                  <a:pt x="4416" y="96"/>
                </a:lnTo>
                <a:lnTo>
                  <a:pt x="4368" y="384"/>
                </a:lnTo>
                <a:lnTo>
                  <a:pt x="144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 flipV="1">
            <a:off x="457200" y="3841920"/>
            <a:ext cx="7848600" cy="12192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81000" y="1327320"/>
            <a:ext cx="7391400" cy="11430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1087" y="1529002"/>
            <a:ext cx="3245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Thought </a:t>
            </a:r>
            <a:r>
              <a:rPr lang="en-US" sz="2000" dirty="0">
                <a:latin typeface="Times"/>
                <a:cs typeface="Times"/>
              </a:rPr>
              <a:t>experiment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anti-thought experiment pairs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11087" y="2905434"/>
            <a:ext cx="2803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000" dirty="0" smtClean="0">
                <a:latin typeface="Times"/>
                <a:cs typeface="Times"/>
              </a:rPr>
              <a:t>Thought </a:t>
            </a:r>
            <a:r>
              <a:rPr lang="en-US" sz="2000" dirty="0">
                <a:latin typeface="Times"/>
                <a:cs typeface="Times"/>
              </a:rPr>
              <a:t>experiments can be used reliably.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11087" y="4097577"/>
            <a:ext cx="2522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Evolution </a:t>
            </a:r>
            <a:r>
              <a:rPr lang="en-US" sz="2000" dirty="0">
                <a:latin typeface="Times"/>
                <a:cs typeface="Times"/>
              </a:rPr>
              <a:t>of the study of logic.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2851" y="1538425"/>
            <a:ext cx="25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22850" y="2971970"/>
            <a:ext cx="2825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They are governed by a generalized logic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029200" y="407052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 logics of thought experiments are the standard deductive and inductive logics.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448737" y="1791026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</a:t>
            </a:r>
            <a:r>
              <a:rPr lang="en-US" dirty="0" smtClean="0"/>
              <a:t>step to the argument view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52995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1.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283058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2. 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33399" y="403334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3. </a:t>
            </a:r>
            <a:endParaRPr lang="en-US" sz="4000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448737" y="3171744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448737" y="4402337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23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358" y="280052"/>
            <a:ext cx="599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For more on Steps 2. and 3.:</a:t>
            </a:r>
          </a:p>
        </p:txBody>
      </p:sp>
      <p:pic>
        <p:nvPicPr>
          <p:cNvPr id="4" name="Picture 3" descr="Blackwell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2" y="1131997"/>
            <a:ext cx="3897082" cy="5383754"/>
          </a:xfrm>
          <a:prstGeom prst="rect">
            <a:avLst/>
          </a:prstGeom>
          <a:ln w="6350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469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DF55-8873-2949-B36C-7D25DD9F11D1}" type="slidenum">
              <a:rPr lang="en-US"/>
              <a:pPr/>
              <a:t>54</a:t>
            </a:fld>
            <a:endParaRPr 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533400" y="1143000"/>
            <a:ext cx="7848600" cy="1295400"/>
          </a:xfrm>
          <a:custGeom>
            <a:avLst/>
            <a:gdLst>
              <a:gd name="T0" fmla="*/ 0 w 4944"/>
              <a:gd name="T1" fmla="*/ 96 h 720"/>
              <a:gd name="T2" fmla="*/ 4944 w 4944"/>
              <a:gd name="T3" fmla="*/ 0 h 720"/>
              <a:gd name="T4" fmla="*/ 4656 w 4944"/>
              <a:gd name="T5" fmla="*/ 720 h 720"/>
              <a:gd name="T6" fmla="*/ 48 w 4944"/>
              <a:gd name="T7" fmla="*/ 480 h 720"/>
              <a:gd name="T8" fmla="*/ 0 w 4944"/>
              <a:gd name="T9" fmla="*/ 9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720">
                <a:moveTo>
                  <a:pt x="0" y="96"/>
                </a:moveTo>
                <a:lnTo>
                  <a:pt x="4944" y="0"/>
                </a:lnTo>
                <a:lnTo>
                  <a:pt x="4656" y="720"/>
                </a:lnTo>
                <a:lnTo>
                  <a:pt x="48" y="480"/>
                </a:lnTo>
                <a:lnTo>
                  <a:pt x="0" y="96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7041"/>
            <a:ext cx="7848600" cy="990600"/>
          </a:xfrm>
        </p:spPr>
        <p:txBody>
          <a:bodyPr>
            <a:noAutofit/>
          </a:bodyPr>
          <a:lstStyle/>
          <a:p>
            <a:r>
              <a:rPr lang="en-US" sz="3600" dirty="0"/>
              <a:t>How do other epistemologies explain the reliability of thought experimentation?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9125" y="1292225"/>
            <a:ext cx="806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Platonism	By analogy to vision.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The </a:t>
            </a:r>
            <a:r>
              <a:rPr lang="en-US" dirty="0" err="1">
                <a:latin typeface="Times"/>
                <a:cs typeface="Times"/>
              </a:rPr>
              <a:t>disanalogy</a:t>
            </a:r>
            <a:r>
              <a:rPr lang="en-US" dirty="0">
                <a:latin typeface="Times"/>
                <a:cs typeface="Times"/>
              </a:rPr>
              <a:t> with Platonic vision is that we have no independent way to check if we misperceive Platonically.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4525" y="2408238"/>
            <a:ext cx="800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Experimentalism	By analogy to ordinary experiment?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Does replicating a bad thought experiment reveal its failure?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124200"/>
            <a:ext cx="7854950" cy="838200"/>
            <a:chOff x="609600" y="3124200"/>
            <a:chExt cx="7854950" cy="838200"/>
          </a:xfrm>
        </p:grpSpPr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609600" y="3124200"/>
              <a:ext cx="7848600" cy="838200"/>
            </a:xfrm>
            <a:custGeom>
              <a:avLst/>
              <a:gdLst>
                <a:gd name="T0" fmla="*/ 48 w 4944"/>
                <a:gd name="T1" fmla="*/ 0 h 528"/>
                <a:gd name="T2" fmla="*/ 4944 w 4944"/>
                <a:gd name="T3" fmla="*/ 96 h 528"/>
                <a:gd name="T4" fmla="*/ 4800 w 4944"/>
                <a:gd name="T5" fmla="*/ 480 h 528"/>
                <a:gd name="T6" fmla="*/ 0 w 4944"/>
                <a:gd name="T7" fmla="*/ 528 h 528"/>
                <a:gd name="T8" fmla="*/ 48 w 494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4" h="528">
                  <a:moveTo>
                    <a:pt x="48" y="0"/>
                  </a:moveTo>
                  <a:lnTo>
                    <a:pt x="4944" y="96"/>
                  </a:lnTo>
                  <a:lnTo>
                    <a:pt x="4800" y="480"/>
                  </a:lnTo>
                  <a:lnTo>
                    <a:pt x="0" y="52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657225" y="3263900"/>
              <a:ext cx="78073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2286000" indent="-2286000"/>
              <a:r>
                <a:rPr lang="en-US" dirty="0">
                  <a:latin typeface="Times"/>
                  <a:cs typeface="Times"/>
                </a:rPr>
                <a:t>Constructivism	Reconfiguration arrived at by "constructive participation.</a:t>
              </a:r>
              <a:r>
                <a:rPr lang="ja-JP" altLang="en-US" dirty="0">
                  <a:latin typeface="Times"/>
                  <a:cs typeface="Times"/>
                </a:rPr>
                <a:t>”</a:t>
              </a:r>
              <a:r>
                <a:rPr lang="en-US" dirty="0">
                  <a:latin typeface="Times"/>
                  <a:cs typeface="Times"/>
                </a:rPr>
                <a:t/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How do we know when we participate erroneously?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5257800"/>
            <a:ext cx="8321675" cy="914400"/>
            <a:chOff x="533400" y="5257800"/>
            <a:chExt cx="8321675" cy="914400"/>
          </a:xfrm>
        </p:grpSpPr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533400" y="5257800"/>
              <a:ext cx="7696200" cy="914400"/>
            </a:xfrm>
            <a:custGeom>
              <a:avLst/>
              <a:gdLst>
                <a:gd name="T0" fmla="*/ 96 w 4848"/>
                <a:gd name="T1" fmla="*/ 48 h 576"/>
                <a:gd name="T2" fmla="*/ 4704 w 4848"/>
                <a:gd name="T3" fmla="*/ 0 h 576"/>
                <a:gd name="T4" fmla="*/ 4848 w 4848"/>
                <a:gd name="T5" fmla="*/ 576 h 576"/>
                <a:gd name="T6" fmla="*/ 0 w 4848"/>
                <a:gd name="T7" fmla="*/ 432 h 576"/>
                <a:gd name="T8" fmla="*/ 96 w 4848"/>
                <a:gd name="T9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576">
                  <a:moveTo>
                    <a:pt x="96" y="48"/>
                  </a:moveTo>
                  <a:lnTo>
                    <a:pt x="4704" y="0"/>
                  </a:lnTo>
                  <a:lnTo>
                    <a:pt x="4848" y="576"/>
                  </a:lnTo>
                  <a:lnTo>
                    <a:pt x="0" y="432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609600" y="5378450"/>
              <a:ext cx="82454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0" indent="-2286000"/>
              <a:r>
                <a:rPr lang="en-US">
                  <a:latin typeface="Times"/>
                  <a:cs typeface="Times"/>
                </a:rPr>
                <a:t>Mental Models	Mental models do supply a generalized logic that can designate flawed manipulations as erroneous.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4254500"/>
            <a:ext cx="7239000" cy="927100"/>
            <a:chOff x="609600" y="4254500"/>
            <a:chExt cx="7239000" cy="92710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609600" y="4254500"/>
              <a:ext cx="2057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Visualization and simulation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895600" y="4265613"/>
              <a:ext cx="4953000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How do we distinguish reliable visualizations from fantasies of the imagination?</a:t>
              </a:r>
            </a:p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77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5307"/>
            <a:ext cx="429026" cy="382959"/>
          </a:xfrm>
        </p:spPr>
        <p:txBody>
          <a:bodyPr/>
          <a:lstStyle/>
          <a:p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8453"/>
            <a:ext cx="2133600" cy="365125"/>
          </a:xfrm>
        </p:spPr>
        <p:txBody>
          <a:bodyPr/>
          <a:lstStyle/>
          <a:p>
            <a:fld id="{6CC653D9-4D3C-1848-BA19-27FA3B040AC9}" type="slidenum">
              <a:rPr lang="en-US" smtClean="0">
                <a:solidFill>
                  <a:srgbClr val="B4C8FF"/>
                </a:solidFill>
                <a:latin typeface="Copperplate Gothic Bold"/>
                <a:cs typeface="Copperplate Gothic Bold"/>
              </a:rPr>
              <a:t>55</a:t>
            </a:fld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5" name="Picture 4" descr="thin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7" y="95348"/>
            <a:ext cx="4653541" cy="5280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9" y="5307657"/>
            <a:ext cx="5365261" cy="800032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5F88FF"/>
                </a:solidFill>
                <a:latin typeface="Copperplate Gothic Bold"/>
                <a:cs typeface="Copperplate Gothic Bold"/>
              </a:rPr>
              <a:t>THE END</a:t>
            </a:r>
            <a:endParaRPr lang="en-US" sz="8000" dirty="0">
              <a:solidFill>
                <a:srgbClr val="5F88FF"/>
              </a:solidFill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174330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Thermodynamics </a:t>
            </a:r>
            <a:r>
              <a:rPr lang="en-US" sz="3600" dirty="0" smtClean="0"/>
              <a:t>versus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molecular kinetic theory.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Times"/>
              <a:cs typeface="Times"/>
            </a:endParaRPr>
          </a:p>
        </p:txBody>
      </p:sp>
      <p:pic>
        <p:nvPicPr>
          <p:cNvPr id="8" name="Picture 7" descr="Melt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8" y="1541503"/>
            <a:ext cx="2022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rrow curved to 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8" y="1939823"/>
            <a:ext cx="6413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8564" y="1946336"/>
            <a:ext cx="1641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Heat ALWAYS passes from hot to cold only.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31847" y="3764275"/>
            <a:ext cx="3359496" cy="2454979"/>
            <a:chOff x="4142154" y="3497249"/>
            <a:chExt cx="3359496" cy="2454979"/>
          </a:xfrm>
        </p:grpSpPr>
        <p:pic>
          <p:nvPicPr>
            <p:cNvPr id="7" name="Picture 6" descr="Balloo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051" y="3497249"/>
              <a:ext cx="1633599" cy="24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42154" y="3933744"/>
              <a:ext cx="1595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Times"/>
                  <a:cs typeface="Times"/>
                </a:rPr>
                <a:t>Unconfined gases ALWAYS expand.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Thermodynamics</a:t>
            </a:r>
            <a:r>
              <a:rPr lang="en-US" dirty="0" smtClean="0"/>
              <a:t> </a:t>
            </a:r>
            <a:r>
              <a:rPr lang="en-US" sz="3600" dirty="0" smtClean="0"/>
              <a:t>versus</a:t>
            </a:r>
            <a:r>
              <a:rPr lang="en-US" dirty="0" smtClean="0"/>
              <a:t> the molecular kinetic theory.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Times"/>
              <a:cs typeface="Times"/>
            </a:endParaRPr>
          </a:p>
        </p:txBody>
      </p:sp>
      <p:pic>
        <p:nvPicPr>
          <p:cNvPr id="16" name="Picture 15" descr="bouncing_b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4" y="1914661"/>
            <a:ext cx="1236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077" y="3367129"/>
            <a:ext cx="298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 microscopic physics of molecular gases is not directed in time.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31895" y="2492511"/>
            <a:ext cx="3274669" cy="1686319"/>
            <a:chOff x="4631895" y="2492511"/>
            <a:chExt cx="3274669" cy="1686319"/>
          </a:xfrm>
        </p:grpSpPr>
        <p:pic>
          <p:nvPicPr>
            <p:cNvPr id="15" name="Picture 14" descr="Ideal gas fluctuation an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862" y="3293005"/>
              <a:ext cx="27432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31895" y="2492511"/>
              <a:ext cx="327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A molecular gas can spontaneously recompress.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2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1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  <a:r>
              <a:rPr lang="en-US" sz="1800">
                <a:latin typeface="Times" charset="0"/>
                <a:ea typeface="ＭＳ Ｐゴシック" charset="0"/>
              </a:rPr>
              <a:t>,</a:t>
            </a:r>
            <a:br>
              <a:rPr lang="en-US" sz="1800">
                <a:latin typeface="Times" charset="0"/>
                <a:ea typeface="ＭＳ Ｐゴシック" charset="0"/>
              </a:rPr>
            </a:br>
            <a:r>
              <a:rPr lang="en-US" sz="1800">
                <a:latin typeface="Times" charset="0"/>
                <a:ea typeface="ＭＳ Ｐゴシック" charset="0"/>
              </a:rPr>
              <a:t>1871, first ed.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EB58D-7DC2-0E4D-A75D-9B70EBEAD14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09588" y="855663"/>
            <a:ext cx="1627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Also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Letter to Tait, 1867;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Rayleigh 1871</a:t>
            </a:r>
          </a:p>
          <a:p>
            <a:pPr eaLnBrk="1" hangingPunct="1"/>
            <a:endParaRPr lang="en-US" sz="1400">
              <a:latin typeface="Times" charset="0"/>
              <a:cs typeface="Times" charset="0"/>
            </a:endParaRPr>
          </a:p>
        </p:txBody>
      </p:sp>
      <p:pic>
        <p:nvPicPr>
          <p:cNvPr id="19462" name="Picture 6" descr="theory_heat_cover_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405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0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A7A81C-FA9C-5942-8D76-780F22788A5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980113" y="6432550"/>
            <a:ext cx="2035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Better scan from 1872, 2</a:t>
            </a:r>
            <a:r>
              <a:rPr lang="en-US" sz="1200" baseline="30000">
                <a:latin typeface="Times" charset="0"/>
                <a:cs typeface="Times" charset="0"/>
              </a:rPr>
              <a:t>nd</a:t>
            </a:r>
            <a:r>
              <a:rPr lang="en-US" sz="1200">
                <a:latin typeface="Times" charset="0"/>
                <a:cs typeface="Times" charset="0"/>
              </a:rPr>
              <a:t> ed.</a:t>
            </a:r>
          </a:p>
        </p:txBody>
      </p:sp>
      <p:pic>
        <p:nvPicPr>
          <p:cNvPr id="20486" name="Picture 5" descr="Screen shot 2013-12-29 at 10.5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4463"/>
            <a:ext cx="8107363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2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2148</Words>
  <Application>Microsoft Macintosh PowerPoint</Application>
  <PresentationFormat>On-screen Show (4:3)</PresentationFormat>
  <Paragraphs>373</Paragraphs>
  <Slides>55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Thought Experiments in Science John D. Norton Department of history and Philosophy of Science University of Pittsburgh  </vt:lpstr>
      <vt:lpstr>http://www.pitt.edu/~jdnorton/lectures/CPS_summer_2018/CPS_summer_2018.html</vt:lpstr>
      <vt:lpstr>Please Think About this Problem</vt:lpstr>
      <vt:lpstr>Three Thought Experiments  1. Maxwell’s Demon 2. The Rotating Disk 3. The Dome</vt:lpstr>
      <vt:lpstr>  1. Maxwell’s Demon </vt:lpstr>
      <vt:lpstr>Thermodynamics versus the molecular kinetic theory.</vt:lpstr>
      <vt:lpstr>Thermodynamics versus the molecular kinetic theory.</vt:lpstr>
      <vt:lpstr>Theory of Heat, 1871, first ed.</vt:lpstr>
      <vt:lpstr>Theory of Heat</vt:lpstr>
      <vt:lpstr>Maxwell’s Proposal</vt:lpstr>
      <vt:lpstr>Maxwell’s Moral: The Demon Wins</vt:lpstr>
      <vt:lpstr>  2. The Rotating Disk </vt:lpstr>
      <vt:lpstr>Einstein’s Discovery of Relativity Theory</vt:lpstr>
      <vt:lpstr> Rotating Disk 1912</vt:lpstr>
      <vt:lpstr>3. The Dome An Indeterminstic Newtonian System</vt:lpstr>
      <vt:lpstr>The Arrangement</vt:lpstr>
      <vt:lpstr>Possible motions: None</vt:lpstr>
      <vt:lpstr>Possible motions: Spontaneous Acceleration</vt:lpstr>
      <vt:lpstr>The computation again</vt:lpstr>
      <vt:lpstr>The Dome without Calculus</vt:lpstr>
      <vt:lpstr>The Dome without Calculus</vt:lpstr>
      <vt:lpstr>The Dome without Calculus</vt:lpstr>
      <vt:lpstr>How do these thought experiments inform us?</vt:lpstr>
      <vt:lpstr>Epistemologies of Thought Experiments</vt:lpstr>
      <vt:lpstr>The Argument View</vt:lpstr>
      <vt:lpstr>Two Versions</vt:lpstr>
      <vt:lpstr>An Illustration</vt:lpstr>
      <vt:lpstr>Einstein’s Rotating Disk  Thought Experiment Reconstructed</vt:lpstr>
      <vt:lpstr>For the reconstruction thesis 1. No magic epistemology 2. No counterexamples</vt:lpstr>
      <vt:lpstr>1.</vt:lpstr>
      <vt:lpstr>Results of a good thought experiment come from somewhere…</vt:lpstr>
      <vt:lpstr>Results of a good thought experiment come from somewhere…</vt:lpstr>
      <vt:lpstr>Results of a good thought experiment come from somewhere…</vt:lpstr>
      <vt:lpstr>How ordinary reconfiguring works.</vt:lpstr>
      <vt:lpstr>2.</vt:lpstr>
      <vt:lpstr>No counterexamples in 30 years of efforts to find them.</vt:lpstr>
      <vt:lpstr>For the execution thesis 1. Reading the narrative 2. Suspicious powers</vt:lpstr>
      <vt:lpstr>1. The narrative</vt:lpstr>
      <vt:lpstr>PowerPoint Presentation</vt:lpstr>
      <vt:lpstr>2. Suspicious powers</vt:lpstr>
      <vt:lpstr> </vt:lpstr>
      <vt:lpstr>The Reliablity Challenge</vt:lpstr>
      <vt:lpstr>Thought experiments can err.</vt:lpstr>
      <vt:lpstr>Thought Experiment – Anti Thought Experiment Pairs</vt:lpstr>
      <vt:lpstr>Einstein’s rotating disk (three versions)</vt:lpstr>
      <vt:lpstr>The Helicopter: the Thought Experiment</vt:lpstr>
      <vt:lpstr>The Helicopter: the Anti-Thought Experiment</vt:lpstr>
      <vt:lpstr>Thought experiment Space is finite.</vt:lpstr>
      <vt:lpstr>Car in the garage</vt:lpstr>
      <vt:lpstr>Variation: Rod in a slot</vt:lpstr>
      <vt:lpstr>Three step to the argument view</vt:lpstr>
      <vt:lpstr>PowerPoint Presentation</vt:lpstr>
      <vt:lpstr>Conclusion</vt:lpstr>
      <vt:lpstr>How do other epistemologies explain the reliability of thought experimentation?</vt:lpstr>
      <vt:lpstr>THE END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Experiments in Science John D. Norton Department of history and Philosophy of Science University of Pittsburgh  </dc:title>
  <dc:creator>John Norton</dc:creator>
  <cp:lastModifiedBy>John D. Norton</cp:lastModifiedBy>
  <cp:revision>48</cp:revision>
  <dcterms:created xsi:type="dcterms:W3CDTF">2017-06-12T16:23:36Z</dcterms:created>
  <dcterms:modified xsi:type="dcterms:W3CDTF">2018-05-29T20:22:17Z</dcterms:modified>
</cp:coreProperties>
</file>