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22"/>
  </p:notesMasterIdLst>
  <p:sldIdLst>
    <p:sldId id="259" r:id="rId2"/>
    <p:sldId id="256" r:id="rId3"/>
    <p:sldId id="257" r:id="rId4"/>
    <p:sldId id="260" r:id="rId5"/>
    <p:sldId id="269" r:id="rId6"/>
    <p:sldId id="268" r:id="rId7"/>
    <p:sldId id="285" r:id="rId8"/>
    <p:sldId id="264" r:id="rId9"/>
    <p:sldId id="265" r:id="rId10"/>
    <p:sldId id="288" r:id="rId11"/>
    <p:sldId id="266" r:id="rId12"/>
    <p:sldId id="291" r:id="rId13"/>
    <p:sldId id="287" r:id="rId14"/>
    <p:sldId id="289" r:id="rId15"/>
    <p:sldId id="281" r:id="rId16"/>
    <p:sldId id="290" r:id="rId17"/>
    <p:sldId id="283" r:id="rId18"/>
    <p:sldId id="286" r:id="rId19"/>
    <p:sldId id="275" r:id="rId20"/>
    <p:sldId id="29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rris, Lindsay J" initials="H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90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AC627-7ACA-B347-ABCD-C6D629A7126B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27339-832B-A248-B5F0-2C7756F0385A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3800" dirty="0" smtClean="0">
              <a:solidFill>
                <a:schemeClr val="bg1"/>
              </a:solidFill>
            </a:rPr>
            <a:t>Exercise at desk</a:t>
          </a:r>
          <a:endParaRPr lang="en-US" sz="3800" dirty="0">
            <a:solidFill>
              <a:schemeClr val="bg1"/>
            </a:solidFill>
          </a:endParaRPr>
        </a:p>
      </dgm:t>
    </dgm:pt>
    <dgm:pt modelId="{4F3B6DBA-F2B2-BA4F-B518-C1EA3D63DAD6}" type="parTrans" cxnId="{6B8F630A-11E1-4A4A-A70C-0CD4E6A83D23}">
      <dgm:prSet/>
      <dgm:spPr/>
      <dgm:t>
        <a:bodyPr/>
        <a:lstStyle/>
        <a:p>
          <a:endParaRPr lang="en-US"/>
        </a:p>
      </dgm:t>
    </dgm:pt>
    <dgm:pt modelId="{B9427B6D-7015-B047-AF26-F5A711FE0D16}" type="sibTrans" cxnId="{6B8F630A-11E1-4A4A-A70C-0CD4E6A83D23}">
      <dgm:prSet/>
      <dgm:spPr/>
      <dgm:t>
        <a:bodyPr/>
        <a:lstStyle/>
        <a:p>
          <a:endParaRPr lang="en-US"/>
        </a:p>
      </dgm:t>
    </dgm:pt>
    <dgm:pt modelId="{978E0E89-4328-B242-BC32-EC5539E0EB05}">
      <dgm:prSet phldrT="[Text]" custT="1"/>
      <dgm:spPr>
        <a:ln>
          <a:solidFill>
            <a:srgbClr val="1F497D"/>
          </a:solidFill>
        </a:ln>
      </dgm:spPr>
      <dgm:t>
        <a:bodyPr/>
        <a:lstStyle/>
        <a:p>
          <a:r>
            <a:rPr lang="en-US" sz="3800" dirty="0" smtClean="0"/>
            <a:t>Health Risks Associated</a:t>
          </a:r>
          <a:endParaRPr lang="en-US" sz="3800" dirty="0"/>
        </a:p>
      </dgm:t>
    </dgm:pt>
    <dgm:pt modelId="{F8805F47-1FA6-FD40-BDF3-1B954431AB09}" type="parTrans" cxnId="{A4E227C7-E5A4-B840-A61F-6643DEB6849A}">
      <dgm:prSet/>
      <dgm:spPr/>
      <dgm:t>
        <a:bodyPr/>
        <a:lstStyle/>
        <a:p>
          <a:endParaRPr lang="en-US"/>
        </a:p>
      </dgm:t>
    </dgm:pt>
    <dgm:pt modelId="{621BF868-7A68-5E44-BF38-B55582FC0946}" type="sibTrans" cxnId="{A4E227C7-E5A4-B840-A61F-6643DEB6849A}">
      <dgm:prSet/>
      <dgm:spPr/>
      <dgm:t>
        <a:bodyPr/>
        <a:lstStyle/>
        <a:p>
          <a:endParaRPr lang="en-US"/>
        </a:p>
      </dgm:t>
    </dgm:pt>
    <dgm:pt modelId="{DFAC14B4-D90F-3D4B-9B3D-C968FCA87C13}">
      <dgm:prSet phldrT="[Text]" custT="1"/>
      <dgm:spPr>
        <a:ln>
          <a:solidFill>
            <a:srgbClr val="1F497D"/>
          </a:solidFill>
        </a:ln>
      </dgm:spPr>
      <dgm:t>
        <a:bodyPr/>
        <a:lstStyle/>
        <a:p>
          <a:r>
            <a:rPr lang="en-US" sz="3800" dirty="0" smtClean="0"/>
            <a:t>Prolonged</a:t>
          </a:r>
          <a:r>
            <a:rPr lang="en-US" sz="3400" dirty="0" smtClean="0"/>
            <a:t> VS Interrupted</a:t>
          </a:r>
          <a:endParaRPr lang="en-US" sz="3400" dirty="0"/>
        </a:p>
      </dgm:t>
    </dgm:pt>
    <dgm:pt modelId="{86ACF837-B8C5-B946-8F09-683F84BBE25C}" type="parTrans" cxnId="{D4419B0C-5889-AA40-9111-4B85A74C7400}">
      <dgm:prSet/>
      <dgm:spPr/>
      <dgm:t>
        <a:bodyPr/>
        <a:lstStyle/>
        <a:p>
          <a:endParaRPr lang="en-US"/>
        </a:p>
      </dgm:t>
    </dgm:pt>
    <dgm:pt modelId="{4E57D1A4-240B-2049-B48D-7A81A8E4C56B}" type="sibTrans" cxnId="{D4419B0C-5889-AA40-9111-4B85A74C7400}">
      <dgm:prSet/>
      <dgm:spPr/>
      <dgm:t>
        <a:bodyPr/>
        <a:lstStyle/>
        <a:p>
          <a:endParaRPr lang="en-US"/>
        </a:p>
      </dgm:t>
    </dgm:pt>
    <dgm:pt modelId="{8E1324C0-9997-B847-9FD2-FEBDEB2833B7}">
      <dgm:prSet custT="1"/>
      <dgm:spPr>
        <a:ln>
          <a:solidFill>
            <a:srgbClr val="1F497D"/>
          </a:solidFill>
        </a:ln>
      </dgm:spPr>
      <dgm:t>
        <a:bodyPr/>
        <a:lstStyle/>
        <a:p>
          <a:r>
            <a:rPr lang="en-US" sz="3800" dirty="0" smtClean="0"/>
            <a:t>Workplace redesign </a:t>
          </a:r>
          <a:endParaRPr lang="en-US" sz="3800" dirty="0"/>
        </a:p>
      </dgm:t>
    </dgm:pt>
    <dgm:pt modelId="{EBADEFD0-DCD2-D943-8449-3A6CCE44F406}" type="parTrans" cxnId="{0B8EA216-8AF8-E04F-B7FF-748CC6BF473F}">
      <dgm:prSet/>
      <dgm:spPr/>
      <dgm:t>
        <a:bodyPr/>
        <a:lstStyle/>
        <a:p>
          <a:endParaRPr lang="en-US"/>
        </a:p>
      </dgm:t>
    </dgm:pt>
    <dgm:pt modelId="{8A044E77-8E70-3A43-BC2F-A52D23899280}" type="sibTrans" cxnId="{0B8EA216-8AF8-E04F-B7FF-748CC6BF473F}">
      <dgm:prSet/>
      <dgm:spPr/>
      <dgm:t>
        <a:bodyPr/>
        <a:lstStyle/>
        <a:p>
          <a:endParaRPr lang="en-US"/>
        </a:p>
      </dgm:t>
    </dgm:pt>
    <dgm:pt modelId="{44984FDC-B451-2E4B-8E6E-0594D2CFB981}">
      <dgm:prSet custT="1"/>
      <dgm:spPr>
        <a:ln>
          <a:solidFill>
            <a:srgbClr val="1F497D"/>
          </a:solidFill>
        </a:ln>
      </dgm:spPr>
      <dgm:t>
        <a:bodyPr/>
        <a:lstStyle/>
        <a:p>
          <a:r>
            <a:rPr lang="en-US" sz="3800" dirty="0" smtClean="0"/>
            <a:t>Social Support</a:t>
          </a:r>
          <a:endParaRPr lang="en-US" sz="3800" dirty="0"/>
        </a:p>
      </dgm:t>
    </dgm:pt>
    <dgm:pt modelId="{6330AA76-3824-6846-9479-40BAD6529B9B}" type="parTrans" cxnId="{DA9E1511-104E-5F4E-BAF9-B6180C905B4D}">
      <dgm:prSet/>
      <dgm:spPr/>
      <dgm:t>
        <a:bodyPr/>
        <a:lstStyle/>
        <a:p>
          <a:endParaRPr lang="en-US"/>
        </a:p>
      </dgm:t>
    </dgm:pt>
    <dgm:pt modelId="{E0F47B7B-125F-3744-9185-8A2D5FFBC0D7}" type="sibTrans" cxnId="{DA9E1511-104E-5F4E-BAF9-B6180C905B4D}">
      <dgm:prSet/>
      <dgm:spPr/>
      <dgm:t>
        <a:bodyPr/>
        <a:lstStyle/>
        <a:p>
          <a:endParaRPr lang="en-US"/>
        </a:p>
      </dgm:t>
    </dgm:pt>
    <dgm:pt modelId="{1471DC1B-4783-594E-A78D-F90E762784F0}" type="pres">
      <dgm:prSet presAssocID="{DC8AC627-7ACA-B347-ABCD-C6D629A712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9AED1E-543E-F144-9608-31E8DEB73AE6}" type="pres">
      <dgm:prSet presAssocID="{37227339-832B-A248-B5F0-2C7756F0385A}" presName="parentLin" presStyleCnt="0"/>
      <dgm:spPr/>
    </dgm:pt>
    <dgm:pt modelId="{6C5722F0-9297-1144-8948-C53D2CE779EF}" type="pres">
      <dgm:prSet presAssocID="{37227339-832B-A248-B5F0-2C7756F0385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3666B18-3934-FE44-B491-C224B4289508}" type="pres">
      <dgm:prSet presAssocID="{37227339-832B-A248-B5F0-2C7756F0385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DABF6-967C-914B-B528-4167E2EFE255}" type="pres">
      <dgm:prSet presAssocID="{37227339-832B-A248-B5F0-2C7756F0385A}" presName="negativeSpace" presStyleCnt="0"/>
      <dgm:spPr/>
    </dgm:pt>
    <dgm:pt modelId="{A6C08E34-8C96-474F-AB99-06265B870612}" type="pres">
      <dgm:prSet presAssocID="{37227339-832B-A248-B5F0-2C7756F0385A}" presName="childText" presStyleLbl="conFgAcc1" presStyleIdx="0" presStyleCnt="5">
        <dgm:presLayoutVars>
          <dgm:bulletEnabled val="1"/>
        </dgm:presLayoutVars>
      </dgm:prSet>
      <dgm:spPr/>
    </dgm:pt>
    <dgm:pt modelId="{55045684-141D-A94C-B933-DEB21D7699A6}" type="pres">
      <dgm:prSet presAssocID="{B9427B6D-7015-B047-AF26-F5A711FE0D16}" presName="spaceBetweenRectangles" presStyleCnt="0"/>
      <dgm:spPr/>
    </dgm:pt>
    <dgm:pt modelId="{20D27883-44F1-3D40-A1D6-5A36E7B753F5}" type="pres">
      <dgm:prSet presAssocID="{978E0E89-4328-B242-BC32-EC5539E0EB05}" presName="parentLin" presStyleCnt="0"/>
      <dgm:spPr/>
    </dgm:pt>
    <dgm:pt modelId="{1931CABA-4087-C648-B157-7FD2F605F631}" type="pres">
      <dgm:prSet presAssocID="{978E0E89-4328-B242-BC32-EC5539E0EB0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FC9C7234-5A11-7847-B01C-ED0B19CEB6F6}" type="pres">
      <dgm:prSet presAssocID="{978E0E89-4328-B242-BC32-EC5539E0EB0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0DF18-CB0C-0B49-A059-0CC81FD24FED}" type="pres">
      <dgm:prSet presAssocID="{978E0E89-4328-B242-BC32-EC5539E0EB05}" presName="negativeSpace" presStyleCnt="0"/>
      <dgm:spPr/>
    </dgm:pt>
    <dgm:pt modelId="{2962107D-CDAB-B94E-B370-2353CE7265BC}" type="pres">
      <dgm:prSet presAssocID="{978E0E89-4328-B242-BC32-EC5539E0EB05}" presName="childText" presStyleLbl="conFgAcc1" presStyleIdx="1" presStyleCnt="5">
        <dgm:presLayoutVars>
          <dgm:bulletEnabled val="1"/>
        </dgm:presLayoutVars>
      </dgm:prSet>
      <dgm:spPr/>
    </dgm:pt>
    <dgm:pt modelId="{9862A0E5-97A6-124F-8061-8EED2823FB54}" type="pres">
      <dgm:prSet presAssocID="{621BF868-7A68-5E44-BF38-B55582FC0946}" presName="spaceBetweenRectangles" presStyleCnt="0"/>
      <dgm:spPr/>
    </dgm:pt>
    <dgm:pt modelId="{50CDDC63-772D-5C4D-8469-F0B6343D326D}" type="pres">
      <dgm:prSet presAssocID="{DFAC14B4-D90F-3D4B-9B3D-C968FCA87C13}" presName="parentLin" presStyleCnt="0"/>
      <dgm:spPr/>
    </dgm:pt>
    <dgm:pt modelId="{3D989C6F-24E8-4E4C-AE94-E9FE4DF36817}" type="pres">
      <dgm:prSet presAssocID="{DFAC14B4-D90F-3D4B-9B3D-C968FCA87C13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8D6D7E7E-C45D-414C-9001-F981F541D54F}" type="pres">
      <dgm:prSet presAssocID="{DFAC14B4-D90F-3D4B-9B3D-C968FCA87C1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F9203-949C-BD41-BDEE-C7FB54EFC2F9}" type="pres">
      <dgm:prSet presAssocID="{DFAC14B4-D90F-3D4B-9B3D-C968FCA87C13}" presName="negativeSpace" presStyleCnt="0"/>
      <dgm:spPr/>
    </dgm:pt>
    <dgm:pt modelId="{CF15C51C-33F1-864D-9501-03382BDADCE0}" type="pres">
      <dgm:prSet presAssocID="{DFAC14B4-D90F-3D4B-9B3D-C968FCA87C13}" presName="childText" presStyleLbl="conFgAcc1" presStyleIdx="2" presStyleCnt="5">
        <dgm:presLayoutVars>
          <dgm:bulletEnabled val="1"/>
        </dgm:presLayoutVars>
      </dgm:prSet>
      <dgm:spPr/>
    </dgm:pt>
    <dgm:pt modelId="{767C9266-1736-7A49-AD28-33B27E745FB0}" type="pres">
      <dgm:prSet presAssocID="{4E57D1A4-240B-2049-B48D-7A81A8E4C56B}" presName="spaceBetweenRectangles" presStyleCnt="0"/>
      <dgm:spPr/>
    </dgm:pt>
    <dgm:pt modelId="{460AE61D-83B6-2A4A-9B0C-9D37879C80A2}" type="pres">
      <dgm:prSet presAssocID="{8E1324C0-9997-B847-9FD2-FEBDEB2833B7}" presName="parentLin" presStyleCnt="0"/>
      <dgm:spPr/>
    </dgm:pt>
    <dgm:pt modelId="{95949D1F-3EC1-064F-B44C-2C832FC2A35F}" type="pres">
      <dgm:prSet presAssocID="{8E1324C0-9997-B847-9FD2-FEBDEB2833B7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4682D25F-DB34-794F-9545-739B097FF17D}" type="pres">
      <dgm:prSet presAssocID="{8E1324C0-9997-B847-9FD2-FEBDEB2833B7}" presName="parentText" presStyleLbl="node1" presStyleIdx="3" presStyleCnt="5" custScaleX="100000" custLinFactNeighborX="30841" custLinFactNeighborY="94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7BB47-4887-DA40-9A62-9A10D49D32E2}" type="pres">
      <dgm:prSet presAssocID="{8E1324C0-9997-B847-9FD2-FEBDEB2833B7}" presName="negativeSpace" presStyleCnt="0"/>
      <dgm:spPr/>
    </dgm:pt>
    <dgm:pt modelId="{43A518E1-5C21-814D-BB8B-71BB08D8481C}" type="pres">
      <dgm:prSet presAssocID="{8E1324C0-9997-B847-9FD2-FEBDEB2833B7}" presName="childText" presStyleLbl="conFgAcc1" presStyleIdx="3" presStyleCnt="5">
        <dgm:presLayoutVars>
          <dgm:bulletEnabled val="1"/>
        </dgm:presLayoutVars>
      </dgm:prSet>
      <dgm:spPr/>
    </dgm:pt>
    <dgm:pt modelId="{2A246D9F-AD5A-DD47-802C-E1D6337125D7}" type="pres">
      <dgm:prSet presAssocID="{8A044E77-8E70-3A43-BC2F-A52D23899280}" presName="spaceBetweenRectangles" presStyleCnt="0"/>
      <dgm:spPr/>
    </dgm:pt>
    <dgm:pt modelId="{900C12D7-54C8-0B42-91E5-A0AFF485DDA7}" type="pres">
      <dgm:prSet presAssocID="{44984FDC-B451-2E4B-8E6E-0594D2CFB981}" presName="parentLin" presStyleCnt="0"/>
      <dgm:spPr/>
    </dgm:pt>
    <dgm:pt modelId="{D794A785-863C-AE42-A94F-C144A5FB5E9B}" type="pres">
      <dgm:prSet presAssocID="{44984FDC-B451-2E4B-8E6E-0594D2CFB98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DEC59164-A10F-4D46-A2AC-5969E8B18CB1}" type="pres">
      <dgm:prSet presAssocID="{44984FDC-B451-2E4B-8E6E-0594D2CFB98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28B5A-62A1-3B4A-8E13-DB93A3011A07}" type="pres">
      <dgm:prSet presAssocID="{44984FDC-B451-2E4B-8E6E-0594D2CFB981}" presName="negativeSpace" presStyleCnt="0"/>
      <dgm:spPr/>
    </dgm:pt>
    <dgm:pt modelId="{B7A6C450-CD86-9C44-AED5-F167A6B6D98D}" type="pres">
      <dgm:prSet presAssocID="{44984FDC-B451-2E4B-8E6E-0594D2CFB98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1AFF077-5B17-7640-893B-69AE6151D1D0}" type="presOf" srcId="{37227339-832B-A248-B5F0-2C7756F0385A}" destId="{63666B18-3934-FE44-B491-C224B4289508}" srcOrd="1" destOrd="0" presId="urn:microsoft.com/office/officeart/2005/8/layout/list1"/>
    <dgm:cxn modelId="{B7058728-1DE2-C444-8958-04C1BC5209B6}" type="presOf" srcId="{44984FDC-B451-2E4B-8E6E-0594D2CFB981}" destId="{DEC59164-A10F-4D46-A2AC-5969E8B18CB1}" srcOrd="1" destOrd="0" presId="urn:microsoft.com/office/officeart/2005/8/layout/list1"/>
    <dgm:cxn modelId="{B536DA3E-5EB6-E74E-96CD-2EFB477D3746}" type="presOf" srcId="{37227339-832B-A248-B5F0-2C7756F0385A}" destId="{6C5722F0-9297-1144-8948-C53D2CE779EF}" srcOrd="0" destOrd="0" presId="urn:microsoft.com/office/officeart/2005/8/layout/list1"/>
    <dgm:cxn modelId="{3F0D8336-995F-F147-8642-1444E6F26528}" type="presOf" srcId="{8E1324C0-9997-B847-9FD2-FEBDEB2833B7}" destId="{4682D25F-DB34-794F-9545-739B097FF17D}" srcOrd="1" destOrd="0" presId="urn:microsoft.com/office/officeart/2005/8/layout/list1"/>
    <dgm:cxn modelId="{692AE58D-D3B8-0848-8379-59BE64DC52B1}" type="presOf" srcId="{DFAC14B4-D90F-3D4B-9B3D-C968FCA87C13}" destId="{8D6D7E7E-C45D-414C-9001-F981F541D54F}" srcOrd="1" destOrd="0" presId="urn:microsoft.com/office/officeart/2005/8/layout/list1"/>
    <dgm:cxn modelId="{6DEC8F7D-0293-164B-B07A-2F5F686BC840}" type="presOf" srcId="{44984FDC-B451-2E4B-8E6E-0594D2CFB981}" destId="{D794A785-863C-AE42-A94F-C144A5FB5E9B}" srcOrd="0" destOrd="0" presId="urn:microsoft.com/office/officeart/2005/8/layout/list1"/>
    <dgm:cxn modelId="{0B8EA216-8AF8-E04F-B7FF-748CC6BF473F}" srcId="{DC8AC627-7ACA-B347-ABCD-C6D629A7126B}" destId="{8E1324C0-9997-B847-9FD2-FEBDEB2833B7}" srcOrd="3" destOrd="0" parTransId="{EBADEFD0-DCD2-D943-8449-3A6CCE44F406}" sibTransId="{8A044E77-8E70-3A43-BC2F-A52D23899280}"/>
    <dgm:cxn modelId="{6B8F630A-11E1-4A4A-A70C-0CD4E6A83D23}" srcId="{DC8AC627-7ACA-B347-ABCD-C6D629A7126B}" destId="{37227339-832B-A248-B5F0-2C7756F0385A}" srcOrd="0" destOrd="0" parTransId="{4F3B6DBA-F2B2-BA4F-B518-C1EA3D63DAD6}" sibTransId="{B9427B6D-7015-B047-AF26-F5A711FE0D16}"/>
    <dgm:cxn modelId="{98898E2C-272F-0249-9901-806FA5036929}" type="presOf" srcId="{978E0E89-4328-B242-BC32-EC5539E0EB05}" destId="{1931CABA-4087-C648-B157-7FD2F605F631}" srcOrd="0" destOrd="0" presId="urn:microsoft.com/office/officeart/2005/8/layout/list1"/>
    <dgm:cxn modelId="{DA9E1511-104E-5F4E-BAF9-B6180C905B4D}" srcId="{DC8AC627-7ACA-B347-ABCD-C6D629A7126B}" destId="{44984FDC-B451-2E4B-8E6E-0594D2CFB981}" srcOrd="4" destOrd="0" parTransId="{6330AA76-3824-6846-9479-40BAD6529B9B}" sibTransId="{E0F47B7B-125F-3744-9185-8A2D5FFBC0D7}"/>
    <dgm:cxn modelId="{BEBDE589-25B1-1A43-B269-17A5627374F1}" type="presOf" srcId="{DC8AC627-7ACA-B347-ABCD-C6D629A7126B}" destId="{1471DC1B-4783-594E-A78D-F90E762784F0}" srcOrd="0" destOrd="0" presId="urn:microsoft.com/office/officeart/2005/8/layout/list1"/>
    <dgm:cxn modelId="{75AE4A50-0CA3-1749-B5B8-CC7F51043E38}" type="presOf" srcId="{8E1324C0-9997-B847-9FD2-FEBDEB2833B7}" destId="{95949D1F-3EC1-064F-B44C-2C832FC2A35F}" srcOrd="0" destOrd="0" presId="urn:microsoft.com/office/officeart/2005/8/layout/list1"/>
    <dgm:cxn modelId="{230709FC-9CBF-D54C-A7DD-F6DEA6DDF9A1}" type="presOf" srcId="{DFAC14B4-D90F-3D4B-9B3D-C968FCA87C13}" destId="{3D989C6F-24E8-4E4C-AE94-E9FE4DF36817}" srcOrd="0" destOrd="0" presId="urn:microsoft.com/office/officeart/2005/8/layout/list1"/>
    <dgm:cxn modelId="{A4E227C7-E5A4-B840-A61F-6643DEB6849A}" srcId="{DC8AC627-7ACA-B347-ABCD-C6D629A7126B}" destId="{978E0E89-4328-B242-BC32-EC5539E0EB05}" srcOrd="1" destOrd="0" parTransId="{F8805F47-1FA6-FD40-BDF3-1B954431AB09}" sibTransId="{621BF868-7A68-5E44-BF38-B55582FC0946}"/>
    <dgm:cxn modelId="{D4419B0C-5889-AA40-9111-4B85A74C7400}" srcId="{DC8AC627-7ACA-B347-ABCD-C6D629A7126B}" destId="{DFAC14B4-D90F-3D4B-9B3D-C968FCA87C13}" srcOrd="2" destOrd="0" parTransId="{86ACF837-B8C5-B946-8F09-683F84BBE25C}" sibTransId="{4E57D1A4-240B-2049-B48D-7A81A8E4C56B}"/>
    <dgm:cxn modelId="{A7125708-5078-A24D-A924-5DF9CA68179C}" type="presOf" srcId="{978E0E89-4328-B242-BC32-EC5539E0EB05}" destId="{FC9C7234-5A11-7847-B01C-ED0B19CEB6F6}" srcOrd="1" destOrd="0" presId="urn:microsoft.com/office/officeart/2005/8/layout/list1"/>
    <dgm:cxn modelId="{17FB36E5-2CC1-7E40-9766-B8C9E6597C59}" type="presParOf" srcId="{1471DC1B-4783-594E-A78D-F90E762784F0}" destId="{9C9AED1E-543E-F144-9608-31E8DEB73AE6}" srcOrd="0" destOrd="0" presId="urn:microsoft.com/office/officeart/2005/8/layout/list1"/>
    <dgm:cxn modelId="{E382A00A-13C7-AC4B-9C79-3799DBF70C38}" type="presParOf" srcId="{9C9AED1E-543E-F144-9608-31E8DEB73AE6}" destId="{6C5722F0-9297-1144-8948-C53D2CE779EF}" srcOrd="0" destOrd="0" presId="urn:microsoft.com/office/officeart/2005/8/layout/list1"/>
    <dgm:cxn modelId="{CA043BAB-EBED-5742-9FF1-1C857EC58E3D}" type="presParOf" srcId="{9C9AED1E-543E-F144-9608-31E8DEB73AE6}" destId="{63666B18-3934-FE44-B491-C224B4289508}" srcOrd="1" destOrd="0" presId="urn:microsoft.com/office/officeart/2005/8/layout/list1"/>
    <dgm:cxn modelId="{9FB108F1-4DE9-8A4A-AC5F-BF82FDB54DB6}" type="presParOf" srcId="{1471DC1B-4783-594E-A78D-F90E762784F0}" destId="{B2ADABF6-967C-914B-B528-4167E2EFE255}" srcOrd="1" destOrd="0" presId="urn:microsoft.com/office/officeart/2005/8/layout/list1"/>
    <dgm:cxn modelId="{0B4C50A1-BFEE-7B47-91C7-526480795630}" type="presParOf" srcId="{1471DC1B-4783-594E-A78D-F90E762784F0}" destId="{A6C08E34-8C96-474F-AB99-06265B870612}" srcOrd="2" destOrd="0" presId="urn:microsoft.com/office/officeart/2005/8/layout/list1"/>
    <dgm:cxn modelId="{D5918C20-017F-DE48-966F-333F47720640}" type="presParOf" srcId="{1471DC1B-4783-594E-A78D-F90E762784F0}" destId="{55045684-141D-A94C-B933-DEB21D7699A6}" srcOrd="3" destOrd="0" presId="urn:microsoft.com/office/officeart/2005/8/layout/list1"/>
    <dgm:cxn modelId="{6E7FD06D-ECCC-4C4B-B3A7-5F399D0842D8}" type="presParOf" srcId="{1471DC1B-4783-594E-A78D-F90E762784F0}" destId="{20D27883-44F1-3D40-A1D6-5A36E7B753F5}" srcOrd="4" destOrd="0" presId="urn:microsoft.com/office/officeart/2005/8/layout/list1"/>
    <dgm:cxn modelId="{7014A3CF-6ED1-D84A-A1B1-417C5FF532E9}" type="presParOf" srcId="{20D27883-44F1-3D40-A1D6-5A36E7B753F5}" destId="{1931CABA-4087-C648-B157-7FD2F605F631}" srcOrd="0" destOrd="0" presId="urn:microsoft.com/office/officeart/2005/8/layout/list1"/>
    <dgm:cxn modelId="{60B5B56B-334F-7F4F-A90F-8F83056FC73F}" type="presParOf" srcId="{20D27883-44F1-3D40-A1D6-5A36E7B753F5}" destId="{FC9C7234-5A11-7847-B01C-ED0B19CEB6F6}" srcOrd="1" destOrd="0" presId="urn:microsoft.com/office/officeart/2005/8/layout/list1"/>
    <dgm:cxn modelId="{F4885329-7D1C-D24B-9D7F-E6EE8884573E}" type="presParOf" srcId="{1471DC1B-4783-594E-A78D-F90E762784F0}" destId="{ED50DF18-CB0C-0B49-A059-0CC81FD24FED}" srcOrd="5" destOrd="0" presId="urn:microsoft.com/office/officeart/2005/8/layout/list1"/>
    <dgm:cxn modelId="{4F442429-6200-9942-880F-94DE5235E5BB}" type="presParOf" srcId="{1471DC1B-4783-594E-A78D-F90E762784F0}" destId="{2962107D-CDAB-B94E-B370-2353CE7265BC}" srcOrd="6" destOrd="0" presId="urn:microsoft.com/office/officeart/2005/8/layout/list1"/>
    <dgm:cxn modelId="{06D3E812-08A5-3149-8894-5E070C889881}" type="presParOf" srcId="{1471DC1B-4783-594E-A78D-F90E762784F0}" destId="{9862A0E5-97A6-124F-8061-8EED2823FB54}" srcOrd="7" destOrd="0" presId="urn:microsoft.com/office/officeart/2005/8/layout/list1"/>
    <dgm:cxn modelId="{0FD4CC90-C5D9-004F-BB49-8E0E0EA740C8}" type="presParOf" srcId="{1471DC1B-4783-594E-A78D-F90E762784F0}" destId="{50CDDC63-772D-5C4D-8469-F0B6343D326D}" srcOrd="8" destOrd="0" presId="urn:microsoft.com/office/officeart/2005/8/layout/list1"/>
    <dgm:cxn modelId="{35442401-B6D3-604A-B1F0-BBC3910288D8}" type="presParOf" srcId="{50CDDC63-772D-5C4D-8469-F0B6343D326D}" destId="{3D989C6F-24E8-4E4C-AE94-E9FE4DF36817}" srcOrd="0" destOrd="0" presId="urn:microsoft.com/office/officeart/2005/8/layout/list1"/>
    <dgm:cxn modelId="{BBACE1A1-8EF2-A24C-BB85-5961256C1F63}" type="presParOf" srcId="{50CDDC63-772D-5C4D-8469-F0B6343D326D}" destId="{8D6D7E7E-C45D-414C-9001-F981F541D54F}" srcOrd="1" destOrd="0" presId="urn:microsoft.com/office/officeart/2005/8/layout/list1"/>
    <dgm:cxn modelId="{6289BBE3-8348-C342-B058-81111A2C5E23}" type="presParOf" srcId="{1471DC1B-4783-594E-A78D-F90E762784F0}" destId="{677F9203-949C-BD41-BDEE-C7FB54EFC2F9}" srcOrd="9" destOrd="0" presId="urn:microsoft.com/office/officeart/2005/8/layout/list1"/>
    <dgm:cxn modelId="{2370868B-FAA5-FD48-9C9D-AF4F965F2DC2}" type="presParOf" srcId="{1471DC1B-4783-594E-A78D-F90E762784F0}" destId="{CF15C51C-33F1-864D-9501-03382BDADCE0}" srcOrd="10" destOrd="0" presId="urn:microsoft.com/office/officeart/2005/8/layout/list1"/>
    <dgm:cxn modelId="{44AC8F08-F6D8-6940-BAAE-4853320227EB}" type="presParOf" srcId="{1471DC1B-4783-594E-A78D-F90E762784F0}" destId="{767C9266-1736-7A49-AD28-33B27E745FB0}" srcOrd="11" destOrd="0" presId="urn:microsoft.com/office/officeart/2005/8/layout/list1"/>
    <dgm:cxn modelId="{DA0BC438-A097-954A-8EFD-3A4A5CFC0742}" type="presParOf" srcId="{1471DC1B-4783-594E-A78D-F90E762784F0}" destId="{460AE61D-83B6-2A4A-9B0C-9D37879C80A2}" srcOrd="12" destOrd="0" presId="urn:microsoft.com/office/officeart/2005/8/layout/list1"/>
    <dgm:cxn modelId="{1968A135-0AF2-3B47-80D0-A0AC66B0D0DC}" type="presParOf" srcId="{460AE61D-83B6-2A4A-9B0C-9D37879C80A2}" destId="{95949D1F-3EC1-064F-B44C-2C832FC2A35F}" srcOrd="0" destOrd="0" presId="urn:microsoft.com/office/officeart/2005/8/layout/list1"/>
    <dgm:cxn modelId="{DE72D569-1AC3-D14D-9EEC-07DD7AD584DF}" type="presParOf" srcId="{460AE61D-83B6-2A4A-9B0C-9D37879C80A2}" destId="{4682D25F-DB34-794F-9545-739B097FF17D}" srcOrd="1" destOrd="0" presId="urn:microsoft.com/office/officeart/2005/8/layout/list1"/>
    <dgm:cxn modelId="{A518B8E3-5C39-6B45-AB8D-5C5799D44D84}" type="presParOf" srcId="{1471DC1B-4783-594E-A78D-F90E762784F0}" destId="{DA97BB47-4887-DA40-9A62-9A10D49D32E2}" srcOrd="13" destOrd="0" presId="urn:microsoft.com/office/officeart/2005/8/layout/list1"/>
    <dgm:cxn modelId="{8DA75E91-46E7-004B-96EF-9F5F212DE080}" type="presParOf" srcId="{1471DC1B-4783-594E-A78D-F90E762784F0}" destId="{43A518E1-5C21-814D-BB8B-71BB08D8481C}" srcOrd="14" destOrd="0" presId="urn:microsoft.com/office/officeart/2005/8/layout/list1"/>
    <dgm:cxn modelId="{CD44E846-1633-6C4D-98AC-D25C8B894F61}" type="presParOf" srcId="{1471DC1B-4783-594E-A78D-F90E762784F0}" destId="{2A246D9F-AD5A-DD47-802C-E1D6337125D7}" srcOrd="15" destOrd="0" presId="urn:microsoft.com/office/officeart/2005/8/layout/list1"/>
    <dgm:cxn modelId="{63E0EC3D-A774-D94C-8354-3ED1C50FBC64}" type="presParOf" srcId="{1471DC1B-4783-594E-A78D-F90E762784F0}" destId="{900C12D7-54C8-0B42-91E5-A0AFF485DDA7}" srcOrd="16" destOrd="0" presId="urn:microsoft.com/office/officeart/2005/8/layout/list1"/>
    <dgm:cxn modelId="{1F77CB9C-67AA-6F4D-8489-AAE9C8C42896}" type="presParOf" srcId="{900C12D7-54C8-0B42-91E5-A0AFF485DDA7}" destId="{D794A785-863C-AE42-A94F-C144A5FB5E9B}" srcOrd="0" destOrd="0" presId="urn:microsoft.com/office/officeart/2005/8/layout/list1"/>
    <dgm:cxn modelId="{CB631A77-BE9C-364F-992C-6C073A379243}" type="presParOf" srcId="{900C12D7-54C8-0B42-91E5-A0AFF485DDA7}" destId="{DEC59164-A10F-4D46-A2AC-5969E8B18CB1}" srcOrd="1" destOrd="0" presId="urn:microsoft.com/office/officeart/2005/8/layout/list1"/>
    <dgm:cxn modelId="{CDE1311D-64F1-BB4E-8AE3-8381E6D9B0B1}" type="presParOf" srcId="{1471DC1B-4783-594E-A78D-F90E762784F0}" destId="{03A28B5A-62A1-3B4A-8E13-DB93A3011A07}" srcOrd="17" destOrd="0" presId="urn:microsoft.com/office/officeart/2005/8/layout/list1"/>
    <dgm:cxn modelId="{9D37A6A0-9AF2-024F-B781-1E064BD535CC}" type="presParOf" srcId="{1471DC1B-4783-594E-A78D-F90E762784F0}" destId="{B7A6C450-CD86-9C44-AED5-F167A6B6D98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749FF4-D2D1-9244-851A-B31961C5BF57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8EC715-805C-834A-9563-3D514EE41BA7}">
      <dgm:prSet phldrT="[Text]"/>
      <dgm:spPr/>
      <dgm:t>
        <a:bodyPr/>
        <a:lstStyle/>
        <a:p>
          <a:r>
            <a:rPr lang="en-US" b="1" dirty="0" smtClean="0"/>
            <a:t>Specific</a:t>
          </a:r>
          <a:endParaRPr lang="en-US" b="1" dirty="0"/>
        </a:p>
      </dgm:t>
    </dgm:pt>
    <dgm:pt modelId="{0ED6E24B-75BF-F141-A7C5-F7BE32AF192D}" type="parTrans" cxnId="{92AD7231-4763-864A-B62B-837A56426C4D}">
      <dgm:prSet/>
      <dgm:spPr/>
      <dgm:t>
        <a:bodyPr/>
        <a:lstStyle/>
        <a:p>
          <a:endParaRPr lang="en-US"/>
        </a:p>
      </dgm:t>
    </dgm:pt>
    <dgm:pt modelId="{F864960F-AD11-7A41-B252-99F1CFC2EF81}" type="sibTrans" cxnId="{92AD7231-4763-864A-B62B-837A56426C4D}">
      <dgm:prSet/>
      <dgm:spPr/>
      <dgm:t>
        <a:bodyPr/>
        <a:lstStyle/>
        <a:p>
          <a:endParaRPr lang="en-US"/>
        </a:p>
      </dgm:t>
    </dgm:pt>
    <dgm:pt modelId="{396C5AD5-8105-C24F-A2C6-70CEB401B202}">
      <dgm:prSet phldrT="[Text]" custT="1"/>
      <dgm:spPr>
        <a:solidFill>
          <a:srgbClr val="8EB4E3">
            <a:alpha val="90000"/>
          </a:srgbClr>
        </a:solidFill>
      </dgm:spPr>
      <dgm:t>
        <a:bodyPr/>
        <a:lstStyle/>
        <a:p>
          <a:r>
            <a:rPr lang="en-US" sz="2700" dirty="0" smtClean="0">
              <a:solidFill>
                <a:srgbClr val="1F497D"/>
              </a:solidFill>
            </a:rPr>
            <a:t>Take the stairs. Start with 3 flights day.</a:t>
          </a:r>
          <a:endParaRPr lang="en-US" sz="2700" dirty="0">
            <a:solidFill>
              <a:srgbClr val="1F497D"/>
            </a:solidFill>
          </a:endParaRPr>
        </a:p>
      </dgm:t>
    </dgm:pt>
    <dgm:pt modelId="{E8A0B7D7-105C-D14E-BFDE-408BCB64D526}" type="parTrans" cxnId="{4FFC3BF3-DB9E-A847-82DE-E89ED76E188F}">
      <dgm:prSet/>
      <dgm:spPr/>
      <dgm:t>
        <a:bodyPr/>
        <a:lstStyle/>
        <a:p>
          <a:endParaRPr lang="en-US"/>
        </a:p>
      </dgm:t>
    </dgm:pt>
    <dgm:pt modelId="{F5D1F063-7785-C745-83DD-5AF2F59EE958}" type="sibTrans" cxnId="{4FFC3BF3-DB9E-A847-82DE-E89ED76E188F}">
      <dgm:prSet/>
      <dgm:spPr/>
      <dgm:t>
        <a:bodyPr/>
        <a:lstStyle/>
        <a:p>
          <a:endParaRPr lang="en-US"/>
        </a:p>
      </dgm:t>
    </dgm:pt>
    <dgm:pt modelId="{DEDA751D-2169-C848-9359-C00F666AF051}">
      <dgm:prSet phldrT="[Text]"/>
      <dgm:spPr/>
      <dgm:t>
        <a:bodyPr/>
        <a:lstStyle/>
        <a:p>
          <a:r>
            <a:rPr lang="en-US" b="1" dirty="0" smtClean="0"/>
            <a:t>Measurable</a:t>
          </a:r>
          <a:endParaRPr lang="en-US" b="1" dirty="0"/>
        </a:p>
      </dgm:t>
    </dgm:pt>
    <dgm:pt modelId="{2891D7F7-BB92-8040-AB91-15A8A3C1B1A2}" type="parTrans" cxnId="{374BE3D0-B17A-794A-BDF0-9D58A36E3590}">
      <dgm:prSet/>
      <dgm:spPr/>
      <dgm:t>
        <a:bodyPr/>
        <a:lstStyle/>
        <a:p>
          <a:endParaRPr lang="en-US"/>
        </a:p>
      </dgm:t>
    </dgm:pt>
    <dgm:pt modelId="{A6A5A7BA-06C2-F440-8122-1DB615802FEF}" type="sibTrans" cxnId="{374BE3D0-B17A-794A-BDF0-9D58A36E3590}">
      <dgm:prSet/>
      <dgm:spPr/>
      <dgm:t>
        <a:bodyPr/>
        <a:lstStyle/>
        <a:p>
          <a:endParaRPr lang="en-US"/>
        </a:p>
      </dgm:t>
    </dgm:pt>
    <dgm:pt modelId="{F1824FE5-40ED-A74A-9935-C0CACDD7EFFB}">
      <dgm:prSet phldrT="[Text]" custT="1"/>
      <dgm:spPr>
        <a:solidFill>
          <a:schemeClr val="tx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700" dirty="0" smtClean="0">
              <a:solidFill>
                <a:srgbClr val="1F497D"/>
              </a:solidFill>
            </a:rPr>
            <a:t>Monitor daily step count with a pedometer.</a:t>
          </a:r>
          <a:endParaRPr lang="en-US" sz="2700" dirty="0">
            <a:solidFill>
              <a:srgbClr val="1F497D"/>
            </a:solidFill>
          </a:endParaRPr>
        </a:p>
      </dgm:t>
    </dgm:pt>
    <dgm:pt modelId="{1142037F-C359-954A-950B-74B6D414D342}" type="parTrans" cxnId="{3C9792EE-76CA-5B47-911A-A805DCB2FB00}">
      <dgm:prSet/>
      <dgm:spPr/>
      <dgm:t>
        <a:bodyPr/>
        <a:lstStyle/>
        <a:p>
          <a:endParaRPr lang="en-US"/>
        </a:p>
      </dgm:t>
    </dgm:pt>
    <dgm:pt modelId="{AC155670-2B71-BB42-BAE0-B285A5EAF22A}" type="sibTrans" cxnId="{3C9792EE-76CA-5B47-911A-A805DCB2FB00}">
      <dgm:prSet/>
      <dgm:spPr/>
      <dgm:t>
        <a:bodyPr/>
        <a:lstStyle/>
        <a:p>
          <a:endParaRPr lang="en-US"/>
        </a:p>
      </dgm:t>
    </dgm:pt>
    <dgm:pt modelId="{6594E812-FC95-C441-9B5F-6153F3F0D0F4}">
      <dgm:prSet phldrT="[Text]"/>
      <dgm:spPr/>
      <dgm:t>
        <a:bodyPr/>
        <a:lstStyle/>
        <a:p>
          <a:r>
            <a:rPr lang="en-US" b="1" dirty="0" smtClean="0"/>
            <a:t>Attainable</a:t>
          </a:r>
          <a:endParaRPr lang="en-US" b="1" dirty="0"/>
        </a:p>
      </dgm:t>
    </dgm:pt>
    <dgm:pt modelId="{662348B0-4AC3-5248-91BC-AC32718DCEA4}" type="parTrans" cxnId="{2DA1FE23-A0B5-8647-A341-FC9B42E6FACD}">
      <dgm:prSet/>
      <dgm:spPr/>
      <dgm:t>
        <a:bodyPr/>
        <a:lstStyle/>
        <a:p>
          <a:endParaRPr lang="en-US"/>
        </a:p>
      </dgm:t>
    </dgm:pt>
    <dgm:pt modelId="{606F32DD-5BA8-DB46-8BCA-3F402F974C9C}" type="sibTrans" cxnId="{2DA1FE23-A0B5-8647-A341-FC9B42E6FACD}">
      <dgm:prSet/>
      <dgm:spPr/>
      <dgm:t>
        <a:bodyPr/>
        <a:lstStyle/>
        <a:p>
          <a:endParaRPr lang="en-US"/>
        </a:p>
      </dgm:t>
    </dgm:pt>
    <dgm:pt modelId="{F352C08F-CAA9-204A-A7F1-FA7688E11990}">
      <dgm:prSet phldrT="[Text]" custT="1"/>
      <dgm:spPr>
        <a:solidFill>
          <a:srgbClr val="8EB4E3">
            <a:alpha val="90000"/>
          </a:srgbClr>
        </a:solidFill>
      </dgm:spPr>
      <dgm:t>
        <a:bodyPr/>
        <a:lstStyle/>
        <a:p>
          <a:r>
            <a:rPr lang="en-US" sz="2700" dirty="0" smtClean="0">
              <a:solidFill>
                <a:srgbClr val="1F497D"/>
              </a:solidFill>
            </a:rPr>
            <a:t>Postural control and proper body alignment</a:t>
          </a:r>
          <a:endParaRPr lang="en-US" sz="2700" dirty="0">
            <a:solidFill>
              <a:srgbClr val="1F497D"/>
            </a:solidFill>
          </a:endParaRPr>
        </a:p>
      </dgm:t>
    </dgm:pt>
    <dgm:pt modelId="{04F990BF-EA1B-8646-A731-DA4C2FC36B8C}" type="parTrans" cxnId="{3BF21E94-6491-C44A-A45F-1E10214E3381}">
      <dgm:prSet/>
      <dgm:spPr/>
      <dgm:t>
        <a:bodyPr/>
        <a:lstStyle/>
        <a:p>
          <a:endParaRPr lang="en-US"/>
        </a:p>
      </dgm:t>
    </dgm:pt>
    <dgm:pt modelId="{CD37785A-2929-3C46-9836-8A9B5EEEDA7F}" type="sibTrans" cxnId="{3BF21E94-6491-C44A-A45F-1E10214E3381}">
      <dgm:prSet/>
      <dgm:spPr/>
      <dgm:t>
        <a:bodyPr/>
        <a:lstStyle/>
        <a:p>
          <a:endParaRPr lang="en-US"/>
        </a:p>
      </dgm:t>
    </dgm:pt>
    <dgm:pt modelId="{3E5AA620-1775-654A-8979-0084735BAA92}">
      <dgm:prSet/>
      <dgm:spPr/>
      <dgm:t>
        <a:bodyPr/>
        <a:lstStyle/>
        <a:p>
          <a:r>
            <a:rPr lang="en-US" b="1" dirty="0" smtClean="0"/>
            <a:t>Realistic</a:t>
          </a:r>
          <a:endParaRPr lang="en-US" b="1" dirty="0"/>
        </a:p>
      </dgm:t>
    </dgm:pt>
    <dgm:pt modelId="{A8AA89B0-6B32-764F-9786-33A69DF17880}" type="parTrans" cxnId="{83ABE099-7E3B-0A45-A8CA-EDE145C27D0B}">
      <dgm:prSet/>
      <dgm:spPr/>
      <dgm:t>
        <a:bodyPr/>
        <a:lstStyle/>
        <a:p>
          <a:endParaRPr lang="en-US"/>
        </a:p>
      </dgm:t>
    </dgm:pt>
    <dgm:pt modelId="{86B69BA3-C43C-3043-A1F1-0C4B8A741563}" type="sibTrans" cxnId="{83ABE099-7E3B-0A45-A8CA-EDE145C27D0B}">
      <dgm:prSet/>
      <dgm:spPr/>
      <dgm:t>
        <a:bodyPr/>
        <a:lstStyle/>
        <a:p>
          <a:endParaRPr lang="en-US"/>
        </a:p>
      </dgm:t>
    </dgm:pt>
    <dgm:pt modelId="{BD334479-792E-B945-862A-ABC13169D95D}">
      <dgm:prSet/>
      <dgm:spPr/>
      <dgm:t>
        <a:bodyPr/>
        <a:lstStyle/>
        <a:p>
          <a:r>
            <a:rPr lang="en-US" b="1" dirty="0" smtClean="0"/>
            <a:t>Time-bound</a:t>
          </a:r>
          <a:endParaRPr lang="en-US" b="1" dirty="0"/>
        </a:p>
      </dgm:t>
    </dgm:pt>
    <dgm:pt modelId="{B55EC2F0-03D9-1948-8D75-9D9FC4E9D6EF}" type="parTrans" cxnId="{0779F8B8-3F9F-2E4F-802B-A699DF392609}">
      <dgm:prSet/>
      <dgm:spPr/>
      <dgm:t>
        <a:bodyPr/>
        <a:lstStyle/>
        <a:p>
          <a:endParaRPr lang="en-US"/>
        </a:p>
      </dgm:t>
    </dgm:pt>
    <dgm:pt modelId="{FB386F98-0AA9-E24E-A334-49892C36C4FC}" type="sibTrans" cxnId="{0779F8B8-3F9F-2E4F-802B-A699DF392609}">
      <dgm:prSet/>
      <dgm:spPr/>
      <dgm:t>
        <a:bodyPr/>
        <a:lstStyle/>
        <a:p>
          <a:endParaRPr lang="en-US"/>
        </a:p>
      </dgm:t>
    </dgm:pt>
    <dgm:pt modelId="{8C266CB5-07E9-F449-B361-39D525469796}">
      <dgm:prSet custT="1"/>
      <dgm:spPr>
        <a:solidFill>
          <a:srgbClr val="8EB4E3">
            <a:alpha val="90000"/>
          </a:srgbClr>
        </a:solidFill>
      </dgm:spPr>
      <dgm:t>
        <a:bodyPr/>
        <a:lstStyle/>
        <a:p>
          <a:r>
            <a:rPr lang="en-US" sz="2700" dirty="0" smtClean="0">
              <a:solidFill>
                <a:srgbClr val="1F497D"/>
              </a:solidFill>
            </a:rPr>
            <a:t>Monitor sitting time outside of the office.</a:t>
          </a:r>
          <a:endParaRPr lang="en-US" sz="2700" dirty="0">
            <a:solidFill>
              <a:srgbClr val="1F497D"/>
            </a:solidFill>
          </a:endParaRPr>
        </a:p>
      </dgm:t>
    </dgm:pt>
    <dgm:pt modelId="{4DF9519F-99D7-904B-AC21-4B81F65749FA}" type="parTrans" cxnId="{3E154C98-1F9B-8A44-9F00-5CBD1931A947}">
      <dgm:prSet/>
      <dgm:spPr/>
      <dgm:t>
        <a:bodyPr/>
        <a:lstStyle/>
        <a:p>
          <a:endParaRPr lang="en-US"/>
        </a:p>
      </dgm:t>
    </dgm:pt>
    <dgm:pt modelId="{5067A561-37FF-B34A-9919-71A25C9187AF}" type="sibTrans" cxnId="{3E154C98-1F9B-8A44-9F00-5CBD1931A947}">
      <dgm:prSet/>
      <dgm:spPr/>
      <dgm:t>
        <a:bodyPr/>
        <a:lstStyle/>
        <a:p>
          <a:endParaRPr lang="en-US"/>
        </a:p>
      </dgm:t>
    </dgm:pt>
    <dgm:pt modelId="{E1E69D48-5B36-8A49-8E75-8C5315A006B3}">
      <dgm:prSet custT="1"/>
      <dgm:spPr>
        <a:solidFill>
          <a:srgbClr val="8EB4E3">
            <a:alpha val="90000"/>
          </a:srgbClr>
        </a:solidFill>
      </dgm:spPr>
      <dgm:t>
        <a:bodyPr/>
        <a:lstStyle/>
        <a:p>
          <a:r>
            <a:rPr lang="en-US" sz="2700" dirty="0" smtClean="0">
              <a:solidFill>
                <a:srgbClr val="1F497D"/>
              </a:solidFill>
            </a:rPr>
            <a:t>5 week program translating into long-term daily habits. </a:t>
          </a:r>
          <a:endParaRPr lang="en-US" sz="2700" dirty="0">
            <a:solidFill>
              <a:srgbClr val="1F497D"/>
            </a:solidFill>
          </a:endParaRPr>
        </a:p>
      </dgm:t>
    </dgm:pt>
    <dgm:pt modelId="{588F7113-94A3-9B4D-B0E2-5C89A1EB9B32}" type="parTrans" cxnId="{64415E5E-D574-8F4D-B191-0F0AF2D7340B}">
      <dgm:prSet/>
      <dgm:spPr/>
      <dgm:t>
        <a:bodyPr/>
        <a:lstStyle/>
        <a:p>
          <a:endParaRPr lang="en-US"/>
        </a:p>
      </dgm:t>
    </dgm:pt>
    <dgm:pt modelId="{0D4CD684-2960-AD4D-A8D9-043ED5AF1A48}" type="sibTrans" cxnId="{64415E5E-D574-8F4D-B191-0F0AF2D7340B}">
      <dgm:prSet/>
      <dgm:spPr/>
      <dgm:t>
        <a:bodyPr/>
        <a:lstStyle/>
        <a:p>
          <a:endParaRPr lang="en-US"/>
        </a:p>
      </dgm:t>
    </dgm:pt>
    <dgm:pt modelId="{52C244A2-3259-7744-AAF9-417BA9C2E9CA}" type="pres">
      <dgm:prSet presAssocID="{B4749FF4-D2D1-9244-851A-B31961C5BF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DA0515-4F7B-0442-BDB7-C53C5C8F9DA1}" type="pres">
      <dgm:prSet presAssocID="{838EC715-805C-834A-9563-3D514EE41BA7}" presName="linNode" presStyleCnt="0"/>
      <dgm:spPr/>
    </dgm:pt>
    <dgm:pt modelId="{3EEC720B-EB9B-4F40-835D-1786F1E57BA5}" type="pres">
      <dgm:prSet presAssocID="{838EC715-805C-834A-9563-3D514EE41BA7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E200BE-2B27-F246-826C-22FCC73F5541}" type="pres">
      <dgm:prSet presAssocID="{838EC715-805C-834A-9563-3D514EE41BA7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F3F4BE-3AD1-B94E-A74F-A33CC5D69687}" type="pres">
      <dgm:prSet presAssocID="{F864960F-AD11-7A41-B252-99F1CFC2EF81}" presName="sp" presStyleCnt="0"/>
      <dgm:spPr/>
    </dgm:pt>
    <dgm:pt modelId="{3F8674D5-9D3B-0B47-B398-1738414F3EB3}" type="pres">
      <dgm:prSet presAssocID="{DEDA751D-2169-C848-9359-C00F666AF051}" presName="linNode" presStyleCnt="0"/>
      <dgm:spPr/>
    </dgm:pt>
    <dgm:pt modelId="{16CBBC7F-6336-E046-9390-906EFE6BAF55}" type="pres">
      <dgm:prSet presAssocID="{DEDA751D-2169-C848-9359-C00F666AF051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F01A6-9590-5B4C-A61C-AD2D7A10E477}" type="pres">
      <dgm:prSet presAssocID="{DEDA751D-2169-C848-9359-C00F666AF051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9B1A72-FE0D-3C45-B017-962FD72F3274}" type="pres">
      <dgm:prSet presAssocID="{A6A5A7BA-06C2-F440-8122-1DB615802FEF}" presName="sp" presStyleCnt="0"/>
      <dgm:spPr/>
    </dgm:pt>
    <dgm:pt modelId="{21C061BC-BCF4-E841-92F8-16A52BB6B4EC}" type="pres">
      <dgm:prSet presAssocID="{6594E812-FC95-C441-9B5F-6153F3F0D0F4}" presName="linNode" presStyleCnt="0"/>
      <dgm:spPr/>
    </dgm:pt>
    <dgm:pt modelId="{B6CE75F0-4E4C-304A-8EED-FD6DCF291E0E}" type="pres">
      <dgm:prSet presAssocID="{6594E812-FC95-C441-9B5F-6153F3F0D0F4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94AF6-81A1-904A-B8C4-567C5D77FEC4}" type="pres">
      <dgm:prSet presAssocID="{6594E812-FC95-C441-9B5F-6153F3F0D0F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32AF0-0D08-664B-90AE-B153A69A4777}" type="pres">
      <dgm:prSet presAssocID="{606F32DD-5BA8-DB46-8BCA-3F402F974C9C}" presName="sp" presStyleCnt="0"/>
      <dgm:spPr/>
    </dgm:pt>
    <dgm:pt modelId="{E542D677-F369-9545-8571-2C37B5D47C66}" type="pres">
      <dgm:prSet presAssocID="{3E5AA620-1775-654A-8979-0084735BAA92}" presName="linNode" presStyleCnt="0"/>
      <dgm:spPr/>
    </dgm:pt>
    <dgm:pt modelId="{6433E901-8862-2046-A048-0D7FDAC92C81}" type="pres">
      <dgm:prSet presAssocID="{3E5AA620-1775-654A-8979-0084735BAA92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D8927-6C7A-184C-BD51-3CB4CDCA25FA}" type="pres">
      <dgm:prSet presAssocID="{3E5AA620-1775-654A-8979-0084735BAA92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CCD71E-256F-F241-BADD-BED5D5094891}" type="pres">
      <dgm:prSet presAssocID="{86B69BA3-C43C-3043-A1F1-0C4B8A741563}" presName="sp" presStyleCnt="0"/>
      <dgm:spPr/>
    </dgm:pt>
    <dgm:pt modelId="{01EB2BA0-B6A6-6042-BA30-FC119727395C}" type="pres">
      <dgm:prSet presAssocID="{BD334479-792E-B945-862A-ABC13169D95D}" presName="linNode" presStyleCnt="0"/>
      <dgm:spPr/>
    </dgm:pt>
    <dgm:pt modelId="{8DB7FC76-DB53-FF42-A53E-DC5E077BF7C0}" type="pres">
      <dgm:prSet presAssocID="{BD334479-792E-B945-862A-ABC13169D95D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401F5-CD5F-D14D-BF57-B581E1DCCF80}" type="pres">
      <dgm:prSet presAssocID="{BD334479-792E-B945-862A-ABC13169D95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4BE3D0-B17A-794A-BDF0-9D58A36E3590}" srcId="{B4749FF4-D2D1-9244-851A-B31961C5BF57}" destId="{DEDA751D-2169-C848-9359-C00F666AF051}" srcOrd="1" destOrd="0" parTransId="{2891D7F7-BB92-8040-AB91-15A8A3C1B1A2}" sibTransId="{A6A5A7BA-06C2-F440-8122-1DB615802FEF}"/>
    <dgm:cxn modelId="{252FC676-D99C-F74D-B68B-03F4AA759F37}" type="presOf" srcId="{B4749FF4-D2D1-9244-851A-B31961C5BF57}" destId="{52C244A2-3259-7744-AAF9-417BA9C2E9CA}" srcOrd="0" destOrd="0" presId="urn:microsoft.com/office/officeart/2005/8/layout/vList5"/>
    <dgm:cxn modelId="{5F41FCC1-57AC-7D4C-8B19-CF95D8215EC7}" type="presOf" srcId="{F1824FE5-40ED-A74A-9935-C0CACDD7EFFB}" destId="{449F01A6-9590-5B4C-A61C-AD2D7A10E477}" srcOrd="0" destOrd="0" presId="urn:microsoft.com/office/officeart/2005/8/layout/vList5"/>
    <dgm:cxn modelId="{92014971-6C2E-8D42-810E-AF3F3286F686}" type="presOf" srcId="{6594E812-FC95-C441-9B5F-6153F3F0D0F4}" destId="{B6CE75F0-4E4C-304A-8EED-FD6DCF291E0E}" srcOrd="0" destOrd="0" presId="urn:microsoft.com/office/officeart/2005/8/layout/vList5"/>
    <dgm:cxn modelId="{BC4A0A4B-CAF5-C641-967A-4E43524F0587}" type="presOf" srcId="{BD334479-792E-B945-862A-ABC13169D95D}" destId="{8DB7FC76-DB53-FF42-A53E-DC5E077BF7C0}" srcOrd="0" destOrd="0" presId="urn:microsoft.com/office/officeart/2005/8/layout/vList5"/>
    <dgm:cxn modelId="{64415E5E-D574-8F4D-B191-0F0AF2D7340B}" srcId="{BD334479-792E-B945-862A-ABC13169D95D}" destId="{E1E69D48-5B36-8A49-8E75-8C5315A006B3}" srcOrd="0" destOrd="0" parTransId="{588F7113-94A3-9B4D-B0E2-5C89A1EB9B32}" sibTransId="{0D4CD684-2960-AD4D-A8D9-043ED5AF1A48}"/>
    <dgm:cxn modelId="{3E154C98-1F9B-8A44-9F00-5CBD1931A947}" srcId="{3E5AA620-1775-654A-8979-0084735BAA92}" destId="{8C266CB5-07E9-F449-B361-39D525469796}" srcOrd="0" destOrd="0" parTransId="{4DF9519F-99D7-904B-AC21-4B81F65749FA}" sibTransId="{5067A561-37FF-B34A-9919-71A25C9187AF}"/>
    <dgm:cxn modelId="{51AD08A3-5BD3-9B4F-9706-E5F7BB09A458}" type="presOf" srcId="{3E5AA620-1775-654A-8979-0084735BAA92}" destId="{6433E901-8862-2046-A048-0D7FDAC92C81}" srcOrd="0" destOrd="0" presId="urn:microsoft.com/office/officeart/2005/8/layout/vList5"/>
    <dgm:cxn modelId="{51BED97F-E24C-CA40-B98A-BD94998FF53C}" type="presOf" srcId="{8C266CB5-07E9-F449-B361-39D525469796}" destId="{A54D8927-6C7A-184C-BD51-3CB4CDCA25FA}" srcOrd="0" destOrd="0" presId="urn:microsoft.com/office/officeart/2005/8/layout/vList5"/>
    <dgm:cxn modelId="{3BF21E94-6491-C44A-A45F-1E10214E3381}" srcId="{6594E812-FC95-C441-9B5F-6153F3F0D0F4}" destId="{F352C08F-CAA9-204A-A7F1-FA7688E11990}" srcOrd="0" destOrd="0" parTransId="{04F990BF-EA1B-8646-A731-DA4C2FC36B8C}" sibTransId="{CD37785A-2929-3C46-9836-8A9B5EEEDA7F}"/>
    <dgm:cxn modelId="{2DA1FE23-A0B5-8647-A341-FC9B42E6FACD}" srcId="{B4749FF4-D2D1-9244-851A-B31961C5BF57}" destId="{6594E812-FC95-C441-9B5F-6153F3F0D0F4}" srcOrd="2" destOrd="0" parTransId="{662348B0-4AC3-5248-91BC-AC32718DCEA4}" sibTransId="{606F32DD-5BA8-DB46-8BCA-3F402F974C9C}"/>
    <dgm:cxn modelId="{4B214BD6-53DD-724C-80CB-382F2656076E}" type="presOf" srcId="{F352C08F-CAA9-204A-A7F1-FA7688E11990}" destId="{5D794AF6-81A1-904A-B8C4-567C5D77FEC4}" srcOrd="0" destOrd="0" presId="urn:microsoft.com/office/officeart/2005/8/layout/vList5"/>
    <dgm:cxn modelId="{3C9792EE-76CA-5B47-911A-A805DCB2FB00}" srcId="{DEDA751D-2169-C848-9359-C00F666AF051}" destId="{F1824FE5-40ED-A74A-9935-C0CACDD7EFFB}" srcOrd="0" destOrd="0" parTransId="{1142037F-C359-954A-950B-74B6D414D342}" sibTransId="{AC155670-2B71-BB42-BAE0-B285A5EAF22A}"/>
    <dgm:cxn modelId="{4FFC3BF3-DB9E-A847-82DE-E89ED76E188F}" srcId="{838EC715-805C-834A-9563-3D514EE41BA7}" destId="{396C5AD5-8105-C24F-A2C6-70CEB401B202}" srcOrd="0" destOrd="0" parTransId="{E8A0B7D7-105C-D14E-BFDE-408BCB64D526}" sibTransId="{F5D1F063-7785-C745-83DD-5AF2F59EE958}"/>
    <dgm:cxn modelId="{83ABE099-7E3B-0A45-A8CA-EDE145C27D0B}" srcId="{B4749FF4-D2D1-9244-851A-B31961C5BF57}" destId="{3E5AA620-1775-654A-8979-0084735BAA92}" srcOrd="3" destOrd="0" parTransId="{A8AA89B0-6B32-764F-9786-33A69DF17880}" sibTransId="{86B69BA3-C43C-3043-A1F1-0C4B8A741563}"/>
    <dgm:cxn modelId="{5A07F304-C916-894C-BC91-76D3631CD80F}" type="presOf" srcId="{396C5AD5-8105-C24F-A2C6-70CEB401B202}" destId="{C8E200BE-2B27-F246-826C-22FCC73F5541}" srcOrd="0" destOrd="0" presId="urn:microsoft.com/office/officeart/2005/8/layout/vList5"/>
    <dgm:cxn modelId="{BD34B798-333D-8A4A-AB52-0AF140E313BC}" type="presOf" srcId="{DEDA751D-2169-C848-9359-C00F666AF051}" destId="{16CBBC7F-6336-E046-9390-906EFE6BAF55}" srcOrd="0" destOrd="0" presId="urn:microsoft.com/office/officeart/2005/8/layout/vList5"/>
    <dgm:cxn modelId="{0779F8B8-3F9F-2E4F-802B-A699DF392609}" srcId="{B4749FF4-D2D1-9244-851A-B31961C5BF57}" destId="{BD334479-792E-B945-862A-ABC13169D95D}" srcOrd="4" destOrd="0" parTransId="{B55EC2F0-03D9-1948-8D75-9D9FC4E9D6EF}" sibTransId="{FB386F98-0AA9-E24E-A334-49892C36C4FC}"/>
    <dgm:cxn modelId="{77CAF2E4-181A-1A45-87B7-7E5CBEB4F404}" type="presOf" srcId="{E1E69D48-5B36-8A49-8E75-8C5315A006B3}" destId="{B86401F5-CD5F-D14D-BF57-B581E1DCCF80}" srcOrd="0" destOrd="0" presId="urn:microsoft.com/office/officeart/2005/8/layout/vList5"/>
    <dgm:cxn modelId="{92AD7231-4763-864A-B62B-837A56426C4D}" srcId="{B4749FF4-D2D1-9244-851A-B31961C5BF57}" destId="{838EC715-805C-834A-9563-3D514EE41BA7}" srcOrd="0" destOrd="0" parTransId="{0ED6E24B-75BF-F141-A7C5-F7BE32AF192D}" sibTransId="{F864960F-AD11-7A41-B252-99F1CFC2EF81}"/>
    <dgm:cxn modelId="{E84B0082-BFD2-1A4B-92E1-0268A5E687C2}" type="presOf" srcId="{838EC715-805C-834A-9563-3D514EE41BA7}" destId="{3EEC720B-EB9B-4F40-835D-1786F1E57BA5}" srcOrd="0" destOrd="0" presId="urn:microsoft.com/office/officeart/2005/8/layout/vList5"/>
    <dgm:cxn modelId="{3B0157B5-9F2A-A842-8FCA-3E03719406B2}" type="presParOf" srcId="{52C244A2-3259-7744-AAF9-417BA9C2E9CA}" destId="{BFDA0515-4F7B-0442-BDB7-C53C5C8F9DA1}" srcOrd="0" destOrd="0" presId="urn:microsoft.com/office/officeart/2005/8/layout/vList5"/>
    <dgm:cxn modelId="{F16B9229-F5F9-624B-9EBA-DFCF61376C59}" type="presParOf" srcId="{BFDA0515-4F7B-0442-BDB7-C53C5C8F9DA1}" destId="{3EEC720B-EB9B-4F40-835D-1786F1E57BA5}" srcOrd="0" destOrd="0" presId="urn:microsoft.com/office/officeart/2005/8/layout/vList5"/>
    <dgm:cxn modelId="{E2C00930-EF44-5045-B92E-8B20BADB05A8}" type="presParOf" srcId="{BFDA0515-4F7B-0442-BDB7-C53C5C8F9DA1}" destId="{C8E200BE-2B27-F246-826C-22FCC73F5541}" srcOrd="1" destOrd="0" presId="urn:microsoft.com/office/officeart/2005/8/layout/vList5"/>
    <dgm:cxn modelId="{2A4067DA-01DB-694A-A1E3-E51DF2254927}" type="presParOf" srcId="{52C244A2-3259-7744-AAF9-417BA9C2E9CA}" destId="{59F3F4BE-3AD1-B94E-A74F-A33CC5D69687}" srcOrd="1" destOrd="0" presId="urn:microsoft.com/office/officeart/2005/8/layout/vList5"/>
    <dgm:cxn modelId="{C21831DD-EB13-DD45-804F-622B4D60BC53}" type="presParOf" srcId="{52C244A2-3259-7744-AAF9-417BA9C2E9CA}" destId="{3F8674D5-9D3B-0B47-B398-1738414F3EB3}" srcOrd="2" destOrd="0" presId="urn:microsoft.com/office/officeart/2005/8/layout/vList5"/>
    <dgm:cxn modelId="{A0E8139A-4E36-5545-80F2-A76556BEFF79}" type="presParOf" srcId="{3F8674D5-9D3B-0B47-B398-1738414F3EB3}" destId="{16CBBC7F-6336-E046-9390-906EFE6BAF55}" srcOrd="0" destOrd="0" presId="urn:microsoft.com/office/officeart/2005/8/layout/vList5"/>
    <dgm:cxn modelId="{355793E9-1AF4-1044-BFDA-8C0320EB8F4B}" type="presParOf" srcId="{3F8674D5-9D3B-0B47-B398-1738414F3EB3}" destId="{449F01A6-9590-5B4C-A61C-AD2D7A10E477}" srcOrd="1" destOrd="0" presId="urn:microsoft.com/office/officeart/2005/8/layout/vList5"/>
    <dgm:cxn modelId="{217EB520-AF4B-4748-B819-0F579F0B1435}" type="presParOf" srcId="{52C244A2-3259-7744-AAF9-417BA9C2E9CA}" destId="{B19B1A72-FE0D-3C45-B017-962FD72F3274}" srcOrd="3" destOrd="0" presId="urn:microsoft.com/office/officeart/2005/8/layout/vList5"/>
    <dgm:cxn modelId="{5A58DFD3-37C0-D94C-AC70-E08E833F4F16}" type="presParOf" srcId="{52C244A2-3259-7744-AAF9-417BA9C2E9CA}" destId="{21C061BC-BCF4-E841-92F8-16A52BB6B4EC}" srcOrd="4" destOrd="0" presId="urn:microsoft.com/office/officeart/2005/8/layout/vList5"/>
    <dgm:cxn modelId="{5511EAF1-79AF-2645-B5AE-F01F87CC9D15}" type="presParOf" srcId="{21C061BC-BCF4-E841-92F8-16A52BB6B4EC}" destId="{B6CE75F0-4E4C-304A-8EED-FD6DCF291E0E}" srcOrd="0" destOrd="0" presId="urn:microsoft.com/office/officeart/2005/8/layout/vList5"/>
    <dgm:cxn modelId="{AD14204D-B476-E040-8982-D8D093D22E1E}" type="presParOf" srcId="{21C061BC-BCF4-E841-92F8-16A52BB6B4EC}" destId="{5D794AF6-81A1-904A-B8C4-567C5D77FEC4}" srcOrd="1" destOrd="0" presId="urn:microsoft.com/office/officeart/2005/8/layout/vList5"/>
    <dgm:cxn modelId="{12314077-DDC7-8742-955E-E30B0A72BE69}" type="presParOf" srcId="{52C244A2-3259-7744-AAF9-417BA9C2E9CA}" destId="{E4D32AF0-0D08-664B-90AE-B153A69A4777}" srcOrd="5" destOrd="0" presId="urn:microsoft.com/office/officeart/2005/8/layout/vList5"/>
    <dgm:cxn modelId="{608BC5AA-8D4A-BB4D-811A-D9B32D0A9EAF}" type="presParOf" srcId="{52C244A2-3259-7744-AAF9-417BA9C2E9CA}" destId="{E542D677-F369-9545-8571-2C37B5D47C66}" srcOrd="6" destOrd="0" presId="urn:microsoft.com/office/officeart/2005/8/layout/vList5"/>
    <dgm:cxn modelId="{E842035D-B8D6-0840-AAA8-174D07902175}" type="presParOf" srcId="{E542D677-F369-9545-8571-2C37B5D47C66}" destId="{6433E901-8862-2046-A048-0D7FDAC92C81}" srcOrd="0" destOrd="0" presId="urn:microsoft.com/office/officeart/2005/8/layout/vList5"/>
    <dgm:cxn modelId="{1734F547-4AE2-A049-A60C-8FBA86EAD5D1}" type="presParOf" srcId="{E542D677-F369-9545-8571-2C37B5D47C66}" destId="{A54D8927-6C7A-184C-BD51-3CB4CDCA25FA}" srcOrd="1" destOrd="0" presId="urn:microsoft.com/office/officeart/2005/8/layout/vList5"/>
    <dgm:cxn modelId="{2AFEE2F5-22E2-604F-A94A-12BD8CB6C8A8}" type="presParOf" srcId="{52C244A2-3259-7744-AAF9-417BA9C2E9CA}" destId="{E6CCD71E-256F-F241-BADD-BED5D5094891}" srcOrd="7" destOrd="0" presId="urn:microsoft.com/office/officeart/2005/8/layout/vList5"/>
    <dgm:cxn modelId="{D4F927E0-9342-F747-AE2F-837D25084231}" type="presParOf" srcId="{52C244A2-3259-7744-AAF9-417BA9C2E9CA}" destId="{01EB2BA0-B6A6-6042-BA30-FC119727395C}" srcOrd="8" destOrd="0" presId="urn:microsoft.com/office/officeart/2005/8/layout/vList5"/>
    <dgm:cxn modelId="{1B897F99-07E7-B94C-85B1-57A4DD34705A}" type="presParOf" srcId="{01EB2BA0-B6A6-6042-BA30-FC119727395C}" destId="{8DB7FC76-DB53-FF42-A53E-DC5E077BF7C0}" srcOrd="0" destOrd="0" presId="urn:microsoft.com/office/officeart/2005/8/layout/vList5"/>
    <dgm:cxn modelId="{8236510C-AF9E-4040-9093-97A1FC6A4564}" type="presParOf" srcId="{01EB2BA0-B6A6-6042-BA30-FC119727395C}" destId="{B86401F5-CD5F-D14D-BF57-B581E1DCCF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C08E34-8C96-474F-AB99-06265B870612}">
      <dsp:nvSpPr>
        <dsp:cNvPr id="0" name=""/>
        <dsp:cNvSpPr/>
      </dsp:nvSpPr>
      <dsp:spPr>
        <a:xfrm>
          <a:off x="0" y="422279"/>
          <a:ext cx="8153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66B18-3934-FE44-B491-C224B4289508}">
      <dsp:nvSpPr>
        <dsp:cNvPr id="0" name=""/>
        <dsp:cNvSpPr/>
      </dsp:nvSpPr>
      <dsp:spPr>
        <a:xfrm>
          <a:off x="407670" y="82799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bg1"/>
              </a:solidFill>
            </a:rPr>
            <a:t>Exercise at desk</a:t>
          </a:r>
          <a:endParaRPr lang="en-US" sz="3800" kern="1200" dirty="0">
            <a:solidFill>
              <a:schemeClr val="bg1"/>
            </a:solidFill>
          </a:endParaRPr>
        </a:p>
      </dsp:txBody>
      <dsp:txXfrm>
        <a:off x="440814" y="115943"/>
        <a:ext cx="5641092" cy="612672"/>
      </dsp:txXfrm>
    </dsp:sp>
    <dsp:sp modelId="{2962107D-CDAB-B94E-B370-2353CE7265BC}">
      <dsp:nvSpPr>
        <dsp:cNvPr id="0" name=""/>
        <dsp:cNvSpPr/>
      </dsp:nvSpPr>
      <dsp:spPr>
        <a:xfrm>
          <a:off x="0" y="1465559"/>
          <a:ext cx="8153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9C7234-5A11-7847-B01C-ED0B19CEB6F6}">
      <dsp:nvSpPr>
        <dsp:cNvPr id="0" name=""/>
        <dsp:cNvSpPr/>
      </dsp:nvSpPr>
      <dsp:spPr>
        <a:xfrm>
          <a:off x="407670" y="1126079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1F497D"/>
          </a:solidFill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Health Risks Associated</a:t>
          </a:r>
          <a:endParaRPr lang="en-US" sz="3800" kern="1200" dirty="0"/>
        </a:p>
      </dsp:txBody>
      <dsp:txXfrm>
        <a:off x="440814" y="1159223"/>
        <a:ext cx="5641092" cy="612672"/>
      </dsp:txXfrm>
    </dsp:sp>
    <dsp:sp modelId="{CF15C51C-33F1-864D-9501-03382BDADCE0}">
      <dsp:nvSpPr>
        <dsp:cNvPr id="0" name=""/>
        <dsp:cNvSpPr/>
      </dsp:nvSpPr>
      <dsp:spPr>
        <a:xfrm>
          <a:off x="0" y="2508839"/>
          <a:ext cx="8153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D7E7E-C45D-414C-9001-F981F541D54F}">
      <dsp:nvSpPr>
        <dsp:cNvPr id="0" name=""/>
        <dsp:cNvSpPr/>
      </dsp:nvSpPr>
      <dsp:spPr>
        <a:xfrm>
          <a:off x="407670" y="2169359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1F497D"/>
          </a:solidFill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Prolonged</a:t>
          </a:r>
          <a:r>
            <a:rPr lang="en-US" sz="3400" kern="1200" dirty="0" smtClean="0"/>
            <a:t> VS Interrupted</a:t>
          </a:r>
          <a:endParaRPr lang="en-US" sz="3400" kern="1200" dirty="0"/>
        </a:p>
      </dsp:txBody>
      <dsp:txXfrm>
        <a:off x="440814" y="2202503"/>
        <a:ext cx="5641092" cy="612672"/>
      </dsp:txXfrm>
    </dsp:sp>
    <dsp:sp modelId="{43A518E1-5C21-814D-BB8B-71BB08D8481C}">
      <dsp:nvSpPr>
        <dsp:cNvPr id="0" name=""/>
        <dsp:cNvSpPr/>
      </dsp:nvSpPr>
      <dsp:spPr>
        <a:xfrm>
          <a:off x="0" y="3552119"/>
          <a:ext cx="8153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2D25F-DB34-794F-9545-739B097FF17D}">
      <dsp:nvSpPr>
        <dsp:cNvPr id="0" name=""/>
        <dsp:cNvSpPr/>
      </dsp:nvSpPr>
      <dsp:spPr>
        <a:xfrm>
          <a:off x="533399" y="3276597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1F497D"/>
          </a:solidFill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Workplace redesign </a:t>
          </a:r>
          <a:endParaRPr lang="en-US" sz="3800" kern="1200" dirty="0"/>
        </a:p>
      </dsp:txBody>
      <dsp:txXfrm>
        <a:off x="566543" y="3309741"/>
        <a:ext cx="5641092" cy="612672"/>
      </dsp:txXfrm>
    </dsp:sp>
    <dsp:sp modelId="{B7A6C450-CD86-9C44-AED5-F167A6B6D98D}">
      <dsp:nvSpPr>
        <dsp:cNvPr id="0" name=""/>
        <dsp:cNvSpPr/>
      </dsp:nvSpPr>
      <dsp:spPr>
        <a:xfrm>
          <a:off x="0" y="4595399"/>
          <a:ext cx="81534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59164-A10F-4D46-A2AC-5969E8B18CB1}">
      <dsp:nvSpPr>
        <dsp:cNvPr id="0" name=""/>
        <dsp:cNvSpPr/>
      </dsp:nvSpPr>
      <dsp:spPr>
        <a:xfrm>
          <a:off x="407670" y="4255919"/>
          <a:ext cx="570738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rgbClr val="1F497D"/>
          </a:solidFill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Social Support</a:t>
          </a:r>
          <a:endParaRPr lang="en-US" sz="3800" kern="1200" dirty="0"/>
        </a:p>
      </dsp:txBody>
      <dsp:txXfrm>
        <a:off x="440814" y="4289063"/>
        <a:ext cx="564109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8BC66F-C4B6-46CF-B8AB-0C797C6DF27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9357A7-7128-4129-8BF5-01516920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357A7-7128-4129-8BF5-01516920E3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61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77A1F74-02FA-4C3A-9D9E-A99B2A061E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B5B7E2-32F7-4F6D-9272-54570573A3EC}" type="datetimeFigureOut">
              <a:rPr lang="en-US" smtClean="0"/>
              <a:t>1/11/2016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81000"/>
            <a:ext cx="8458200" cy="1600200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rgbClr val="1F497D"/>
                </a:solidFill>
              </a:rPr>
              <a:t>Occupational Sitting</a:t>
            </a:r>
            <a:endParaRPr lang="en-US" sz="6600" b="1" dirty="0">
              <a:solidFill>
                <a:srgbClr val="1F497D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257800" y="2057400"/>
            <a:ext cx="3124200" cy="44958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Lindsay Harris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 Ontario </a:t>
            </a:r>
            <a:r>
              <a:rPr lang="en-US" sz="3000" dirty="0" err="1" smtClean="0">
                <a:solidFill>
                  <a:srgbClr val="1F497D"/>
                </a:solidFill>
              </a:rPr>
              <a:t>Lett</a:t>
            </a:r>
            <a:endParaRPr lang="en-US" sz="3000" dirty="0">
              <a:solidFill>
                <a:srgbClr val="1F497D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 Sterling Smith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 </a:t>
            </a:r>
            <a:r>
              <a:rPr lang="en-US" sz="3000" dirty="0" err="1" smtClean="0">
                <a:solidFill>
                  <a:srgbClr val="1F497D"/>
                </a:solidFill>
              </a:rPr>
              <a:t>Zac</a:t>
            </a:r>
            <a:r>
              <a:rPr lang="en-US" sz="3000" dirty="0" smtClean="0">
                <a:solidFill>
                  <a:srgbClr val="1F497D"/>
                </a:solidFill>
              </a:rPr>
              <a:t> Wheeler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1F497D"/>
                </a:solidFill>
              </a:rPr>
              <a:t>Melissa Worley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ergonomics desk back pain shutterstock_135033404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76400"/>
            <a:ext cx="4953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1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eeling bad Sitting too lo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48200" y="0"/>
            <a:ext cx="12496800" cy="68580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7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-228600"/>
            <a:ext cx="9151615" cy="1600200"/>
          </a:xfrm>
        </p:spPr>
        <p:txBody>
          <a:bodyPr/>
          <a:lstStyle/>
          <a:p>
            <a:pPr algn="ctr"/>
            <a:r>
              <a:rPr lang="en-US" sz="4000" b="1" dirty="0" smtClean="0"/>
              <a:t>Prolonged VS Interrupted</a:t>
            </a:r>
            <a:endParaRPr lang="en-US" sz="40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1066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Prolonged sitting is a risk factor for all-cause mortality, independent of physical activity.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10" name="Picture 9" descr="sittingtime_mortalit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6858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89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S.M.A.R.T. Goal Setting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090537"/>
              </p:ext>
            </p:extLst>
          </p:nvPr>
        </p:nvGraphicFramePr>
        <p:xfrm>
          <a:off x="228600" y="1536192"/>
          <a:ext cx="8077200" cy="5017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7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8229600" cy="1600200"/>
          </a:xfrm>
        </p:spPr>
        <p:txBody>
          <a:bodyPr/>
          <a:lstStyle/>
          <a:p>
            <a:r>
              <a:rPr lang="en-US" b="1" dirty="0" smtClean="0"/>
              <a:t>Social Support</a:t>
            </a:r>
            <a:endParaRPr lang="en-US" b="1" dirty="0"/>
          </a:p>
        </p:txBody>
      </p:sp>
      <p:sp>
        <p:nvSpPr>
          <p:cNvPr id="5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54864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1F497D"/>
                </a:solidFill>
              </a:rPr>
              <a:t>Forms of Social Support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Health coaches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Partner groups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Peer groups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1F497D"/>
                </a:solidFill>
              </a:rPr>
              <a:t>Building Social Support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Communication skills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Team objectives and goals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1F497D"/>
                </a:solidFill>
              </a:rPr>
              <a:t>Effectiveness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Improvement rates</a:t>
            </a:r>
          </a:p>
          <a:p>
            <a:r>
              <a:rPr lang="en-US" sz="2800" dirty="0" smtClean="0">
                <a:solidFill>
                  <a:srgbClr val="1F497D"/>
                </a:solidFill>
              </a:rPr>
              <a:t>Improvement skills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5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0317"/>
            <a:ext cx="8229600" cy="1600200"/>
          </a:xfrm>
        </p:spPr>
        <p:txBody>
          <a:bodyPr/>
          <a:lstStyle/>
          <a:p>
            <a:r>
              <a:rPr lang="en-US" b="1" dirty="0" smtClean="0"/>
              <a:t>Process Evaluation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1000" y="1524000"/>
            <a:ext cx="37338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524000"/>
            <a:ext cx="37338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6800" y="160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Indicators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1600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Assessment Tools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2743200"/>
            <a:ext cx="36576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3962400"/>
            <a:ext cx="36576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5410200"/>
            <a:ext cx="36576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3962400"/>
            <a:ext cx="36576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0" y="2743200"/>
            <a:ext cx="3657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" y="4191000"/>
            <a:ext cx="350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>
                <a:solidFill>
                  <a:srgbClr val="1F497D"/>
                </a:solidFill>
              </a:rPr>
              <a:t>R</a:t>
            </a:r>
            <a:r>
              <a:rPr lang="en-US" sz="3000" dirty="0" smtClean="0">
                <a:solidFill>
                  <a:srgbClr val="1F497D"/>
                </a:solidFill>
              </a:rPr>
              <a:t>etention rates</a:t>
            </a:r>
            <a:endParaRPr lang="en-US" sz="3000" dirty="0">
              <a:solidFill>
                <a:srgbClr val="1F497D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28956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rgbClr val="1F497D"/>
                </a:solidFill>
              </a:rPr>
              <a:t>Effective testing </a:t>
            </a:r>
            <a:endParaRPr lang="en-US" sz="3000" dirty="0">
              <a:solidFill>
                <a:srgbClr val="1F497D"/>
              </a:solidFill>
            </a:endParaRP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55626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rgbClr val="1F497D"/>
                </a:solidFill>
              </a:rPr>
              <a:t>Challenges and goals</a:t>
            </a:r>
            <a:endParaRPr lang="en-US" sz="3000" dirty="0">
              <a:solidFill>
                <a:srgbClr val="1F497D"/>
              </a:solidFill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24400" y="2819400"/>
            <a:ext cx="342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chemeClr val="tx2"/>
                </a:solidFill>
              </a:rPr>
              <a:t>Group challenges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396240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1F497D"/>
                </a:solidFill>
              </a:rPr>
              <a:t>Individual point system accumulation</a:t>
            </a:r>
            <a:endParaRPr lang="en-US" sz="2800" dirty="0">
              <a:solidFill>
                <a:srgbClr val="1F497D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72000" y="5257800"/>
            <a:ext cx="365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24400" y="5257800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dirty="0" smtClean="0">
                <a:solidFill>
                  <a:srgbClr val="1F497D"/>
                </a:solidFill>
              </a:rPr>
              <a:t>Check in with wellness team</a:t>
            </a:r>
            <a:endParaRPr lang="en-US" sz="3000" dirty="0">
              <a:solidFill>
                <a:srgbClr val="1F497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9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0317"/>
            <a:ext cx="8229600" cy="1600200"/>
          </a:xfrm>
        </p:spPr>
        <p:txBody>
          <a:bodyPr/>
          <a:lstStyle/>
          <a:p>
            <a:r>
              <a:rPr lang="en-US" b="1" dirty="0" smtClean="0"/>
              <a:t>Impact Evaluation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1000" y="1524000"/>
            <a:ext cx="37338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524000"/>
            <a:ext cx="37338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6800" y="160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Indicators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1600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Assessment Tools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2667000"/>
            <a:ext cx="365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4038600"/>
            <a:ext cx="36576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5257800"/>
            <a:ext cx="3657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4495800"/>
            <a:ext cx="36576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0" y="2667000"/>
            <a:ext cx="36576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" y="2590800"/>
            <a:ext cx="3200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1F497D"/>
                </a:solidFill>
              </a:rPr>
              <a:t>Increase awareness of health risks associated with prolonged </a:t>
            </a:r>
            <a:r>
              <a:rPr lang="en-US" sz="2400" dirty="0" smtClean="0">
                <a:solidFill>
                  <a:srgbClr val="1F497D"/>
                </a:solidFill>
              </a:rPr>
              <a:t>sitting</a:t>
            </a:r>
            <a:endParaRPr lang="en-US" sz="2400" dirty="0">
              <a:solidFill>
                <a:srgbClr val="1F497D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3962400"/>
            <a:ext cx="32004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1F497D"/>
                </a:solidFill>
              </a:rPr>
              <a:t>Increase </a:t>
            </a:r>
            <a:r>
              <a:rPr lang="en-US" sz="2400" dirty="0" smtClean="0">
                <a:solidFill>
                  <a:srgbClr val="1F497D"/>
                </a:solidFill>
              </a:rPr>
              <a:t>knowledge prolonged vs. interrupted sitting time </a:t>
            </a:r>
            <a:endParaRPr lang="en-US" sz="2400" dirty="0">
              <a:solidFill>
                <a:srgbClr val="1F497D"/>
              </a:solidFill>
            </a:endParaRP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" y="5257800"/>
            <a:ext cx="32004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1F497D"/>
                </a:solidFill>
              </a:rPr>
              <a:t>Provide opportunities for involvement and social support </a:t>
            </a:r>
            <a:endParaRPr lang="en-US" sz="2400" dirty="0">
              <a:solidFill>
                <a:srgbClr val="1F497D"/>
              </a:solidFill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2667000"/>
            <a:ext cx="342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solidFill>
                  <a:schemeClr val="tx2"/>
                </a:solidFill>
              </a:rPr>
              <a:t>Surveys and questionnaires to determine awareness, knowledge, behavior changes, and </a:t>
            </a:r>
            <a:r>
              <a:rPr lang="en-US" sz="2200" dirty="0" smtClean="0">
                <a:solidFill>
                  <a:schemeClr val="tx2"/>
                </a:solidFill>
              </a:rPr>
              <a:t>attitudes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4419600"/>
            <a:ext cx="3429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>
                <a:solidFill>
                  <a:srgbClr val="1F497D"/>
                </a:solidFill>
              </a:rPr>
              <a:t>Measure immediate participation rates and percent of employees involved with the interdepartmental activity </a:t>
            </a:r>
            <a:r>
              <a:rPr lang="en-US" sz="2200" dirty="0" smtClean="0">
                <a:solidFill>
                  <a:srgbClr val="1F497D"/>
                </a:solidFill>
              </a:rPr>
              <a:t>challenges</a:t>
            </a:r>
            <a:endParaRPr lang="en-US" sz="22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3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0317"/>
            <a:ext cx="8229600" cy="1600200"/>
          </a:xfrm>
        </p:spPr>
        <p:txBody>
          <a:bodyPr/>
          <a:lstStyle/>
          <a:p>
            <a:r>
              <a:rPr lang="en-US" b="1" dirty="0" smtClean="0"/>
              <a:t>Outcome Evaluation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81000" y="1524000"/>
            <a:ext cx="37338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524000"/>
            <a:ext cx="3733800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66800" y="160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Indicators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1600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Assessment Tools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2514600"/>
            <a:ext cx="365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3886200"/>
            <a:ext cx="36576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7200" y="5257800"/>
            <a:ext cx="3657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72000" y="4114800"/>
            <a:ext cx="36576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72000" y="2514600"/>
            <a:ext cx="36576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3400" y="2514600"/>
            <a:ext cx="3276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1F497D"/>
                </a:solidFill>
              </a:rPr>
              <a:t>Improve posture to eliminate or decrease prevalence of health issues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3810000"/>
            <a:ext cx="32004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Apply interrupting sitting methods in daily routine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5257800"/>
            <a:ext cx="3200400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>
                <a:solidFill>
                  <a:srgbClr val="1F497D"/>
                </a:solidFill>
              </a:rPr>
              <a:t>Improvement overall employee health and wellness</a:t>
            </a:r>
            <a:endParaRPr lang="en-US" sz="2400" dirty="0">
              <a:solidFill>
                <a:srgbClr val="1F497D"/>
              </a:solidFill>
            </a:endParaRP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2514600"/>
            <a:ext cx="342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F497D"/>
                </a:solidFill>
              </a:rPr>
              <a:t>Interview with participants of sedentary improvements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48200" y="4114800"/>
            <a:ext cx="3429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1F497D"/>
                </a:solidFill>
              </a:rPr>
              <a:t>Pedometer </a:t>
            </a:r>
            <a:r>
              <a:rPr lang="en-US" sz="2400" dirty="0">
                <a:solidFill>
                  <a:srgbClr val="1F497D"/>
                </a:solidFill>
              </a:rPr>
              <a:t>activity tracker to </a:t>
            </a:r>
            <a:r>
              <a:rPr lang="en-US" sz="2400" dirty="0" smtClean="0">
                <a:solidFill>
                  <a:srgbClr val="1F497D"/>
                </a:solidFill>
              </a:rPr>
              <a:t>record movement</a:t>
            </a:r>
            <a:endParaRPr lang="en-US" sz="24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7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600200"/>
          </a:xfrm>
        </p:spPr>
        <p:txBody>
          <a:bodyPr/>
          <a:lstStyle/>
          <a:p>
            <a:r>
              <a:rPr lang="en-US" b="1" dirty="0" smtClean="0"/>
              <a:t>Budget</a:t>
            </a:r>
            <a:endParaRPr lang="en-US" b="1" dirty="0"/>
          </a:p>
        </p:txBody>
      </p:sp>
      <p:sp>
        <p:nvSpPr>
          <p:cNvPr id="5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8979243" cy="498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i="1" dirty="0" smtClean="0"/>
              <a:t> </a:t>
            </a:r>
            <a:endParaRPr lang="en-US" sz="1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584367"/>
              </p:ext>
            </p:extLst>
          </p:nvPr>
        </p:nvGraphicFramePr>
        <p:xfrm>
          <a:off x="304800" y="1142999"/>
          <a:ext cx="792480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713"/>
                <a:gridCol w="1769616"/>
                <a:gridCol w="1307977"/>
                <a:gridCol w="1923495"/>
              </a:tblGrid>
              <a:tr h="4465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Item Cost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Quantity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Total Cost</a:t>
                      </a:r>
                      <a:endParaRPr lang="en-US" sz="2400" dirty="0"/>
                    </a:p>
                  </a:txBody>
                  <a:tcPr/>
                </a:tc>
              </a:tr>
              <a:tr h="44658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1F497D"/>
                          </a:solidFill>
                        </a:rPr>
                        <a:t>Activity Journals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1F497D"/>
                          </a:solidFill>
                        </a:rPr>
                        <a:t>$2.00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1F497D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1F497D"/>
                          </a:solidFill>
                        </a:rPr>
                        <a:t>$200.00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</a:tr>
              <a:tr h="446586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1F497D"/>
                          </a:solidFill>
                        </a:rPr>
                        <a:t>FitBit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1F497D"/>
                          </a:solidFill>
                        </a:rPr>
                        <a:t>$100.00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1F497D"/>
                          </a:solidFill>
                        </a:rPr>
                        <a:t>100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1F497D"/>
                          </a:solidFill>
                        </a:rPr>
                        <a:t>$10,000.00</a:t>
                      </a:r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</a:tr>
              <a:tr h="793843">
                <a:tc gridSpan="4">
                  <a:txBody>
                    <a:bodyPr/>
                    <a:lstStyle/>
                    <a:p>
                      <a:endParaRPr lang="en-US" sz="2800" dirty="0" smtClean="0">
                        <a:solidFill>
                          <a:srgbClr val="1F497D"/>
                        </a:solidFill>
                      </a:endParaRPr>
                    </a:p>
                    <a:p>
                      <a:r>
                        <a:rPr lang="en-US" sz="2800" b="1" dirty="0" smtClean="0">
                          <a:solidFill>
                            <a:srgbClr val="1F497D"/>
                          </a:solidFill>
                        </a:rPr>
                        <a:t>Total</a:t>
                      </a:r>
                      <a:r>
                        <a:rPr lang="en-US" sz="2800" b="1" baseline="0" dirty="0" smtClean="0">
                          <a:solidFill>
                            <a:srgbClr val="1F497D"/>
                          </a:solidFill>
                        </a:rPr>
                        <a:t> Projected Cost:                                     </a:t>
                      </a:r>
                      <a:r>
                        <a:rPr lang="en-US" sz="2800" b="1" dirty="0" smtClean="0">
                          <a:solidFill>
                            <a:srgbClr val="1F497D"/>
                          </a:solidFill>
                        </a:rPr>
                        <a:t>$10,200.00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87961"/>
              </p:ext>
            </p:extLst>
          </p:nvPr>
        </p:nvGraphicFramePr>
        <p:xfrm>
          <a:off x="304800" y="3886200"/>
          <a:ext cx="7924800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953"/>
                <a:gridCol w="2231255"/>
                <a:gridCol w="1307977"/>
                <a:gridCol w="1769615"/>
              </a:tblGrid>
              <a:tr h="3894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Item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Item Cost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Quantity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Total Cost</a:t>
                      </a:r>
                      <a:endParaRPr lang="en-US" sz="1800" dirty="0"/>
                    </a:p>
                  </a:txBody>
                  <a:tcPr/>
                </a:tc>
              </a:tr>
              <a:tr h="42194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1F497D"/>
                          </a:solidFill>
                        </a:rPr>
                        <a:t>Lumbar Support</a:t>
                      </a:r>
                      <a:endParaRPr lang="en-US" sz="20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$40.00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100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$400.00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</a:tr>
              <a:tr h="68160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1F497D"/>
                          </a:solidFill>
                        </a:rPr>
                        <a:t>Pedometers</a:t>
                      </a:r>
                      <a:endParaRPr lang="en-US" sz="20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$2.00 - 30.00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100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$200.00 -$3,000.00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</a:tr>
              <a:tr h="57984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1F497D"/>
                          </a:solidFill>
                        </a:rPr>
                        <a:t>Activity Journals</a:t>
                      </a:r>
                      <a:endParaRPr lang="en-US" sz="20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$2.00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100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1F497D"/>
                          </a:solidFill>
                        </a:rPr>
                        <a:t>$200.00</a:t>
                      </a:r>
                      <a:endParaRPr lang="en-US" sz="1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</a:tr>
              <a:tr h="746518">
                <a:tc gridSpan="4">
                  <a:txBody>
                    <a:bodyPr/>
                    <a:lstStyle/>
                    <a:p>
                      <a:endParaRPr lang="en-US" sz="2000" dirty="0" smtClean="0">
                        <a:solidFill>
                          <a:srgbClr val="1F497D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rgbClr val="1F497D"/>
                          </a:solidFill>
                        </a:rPr>
                        <a:t>Total</a:t>
                      </a:r>
                      <a:r>
                        <a:rPr lang="en-US" sz="2000" b="1" baseline="0" dirty="0" smtClean="0">
                          <a:solidFill>
                            <a:srgbClr val="1F497D"/>
                          </a:solidFill>
                        </a:rPr>
                        <a:t> Projected Cost:                                                             </a:t>
                      </a:r>
                      <a:r>
                        <a:rPr lang="en-US" sz="2000" b="1" dirty="0" smtClean="0">
                          <a:solidFill>
                            <a:srgbClr val="1F497D"/>
                          </a:solidFill>
                        </a:rPr>
                        <a:t>$800.00</a:t>
                      </a:r>
                      <a:r>
                        <a:rPr lang="en-US" sz="2000" b="1" baseline="0" dirty="0" smtClean="0">
                          <a:solidFill>
                            <a:srgbClr val="1F497D"/>
                          </a:solidFill>
                        </a:rPr>
                        <a:t> - $3,600.00</a:t>
                      </a:r>
                      <a:r>
                        <a:rPr lang="en-US" sz="2000" b="1" dirty="0" smtClean="0">
                          <a:solidFill>
                            <a:srgbClr val="1F497D"/>
                          </a:solidFill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>
                        <a:solidFill>
                          <a:srgbClr val="1F497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56540"/>
              </p:ext>
            </p:extLst>
          </p:nvPr>
        </p:nvGraphicFramePr>
        <p:xfrm>
          <a:off x="2" y="1"/>
          <a:ext cx="9143998" cy="749481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47998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157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Activities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Aug.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Sept.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Nov. 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Dec. 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Jan. 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Feb.</a:t>
                      </a:r>
                      <a:endParaRPr lang="en-US" dirty="0"/>
                    </a:p>
                  </a:txBody>
                  <a:tcPr marL="68580" marR="68580"/>
                </a:tc>
              </a:tr>
              <a:tr h="1377184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Surveys</a:t>
                      </a:r>
                      <a:r>
                        <a:rPr lang="en-US" sz="2200" baseline="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Questionnaires &amp; Participating Population</a:t>
                      </a:r>
                    </a:p>
                    <a:p>
                      <a:endParaRPr lang="en-US" dirty="0">
                        <a:solidFill>
                          <a:srgbClr val="1F497D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789403"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 Materials</a:t>
                      </a:r>
                      <a:endParaRPr lang="en-US" sz="2200" dirty="0">
                        <a:solidFill>
                          <a:srgbClr val="1F497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585303"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Activity Examples</a:t>
                      </a:r>
                      <a:endParaRPr lang="en-US" sz="2200" dirty="0">
                        <a:solidFill>
                          <a:srgbClr val="1F497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895169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Establish Communication</a:t>
                      </a:r>
                    </a:p>
                    <a:p>
                      <a:endParaRPr lang="en-US" dirty="0">
                        <a:solidFill>
                          <a:srgbClr val="1F497D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58530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 Point System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82631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Individual Categories &amp; Secure Supplies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585303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 Relocation Plan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654162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1F497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Staff </a:t>
                      </a:r>
                    </a:p>
                    <a:p>
                      <a:endParaRPr lang="en-US" dirty="0">
                        <a:solidFill>
                          <a:srgbClr val="1F497D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  <a:tr h="4573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5" name="Minus 4"/>
          <p:cNvSpPr/>
          <p:nvPr/>
        </p:nvSpPr>
        <p:spPr>
          <a:xfrm>
            <a:off x="3200400" y="2895600"/>
            <a:ext cx="2133600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Minus 5"/>
          <p:cNvSpPr/>
          <p:nvPr/>
        </p:nvSpPr>
        <p:spPr>
          <a:xfrm>
            <a:off x="3200400" y="2133600"/>
            <a:ext cx="2133600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Minus 6"/>
          <p:cNvSpPr/>
          <p:nvPr/>
        </p:nvSpPr>
        <p:spPr>
          <a:xfrm>
            <a:off x="3581400" y="4343400"/>
            <a:ext cx="3474431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Minus 7"/>
          <p:cNvSpPr/>
          <p:nvPr/>
        </p:nvSpPr>
        <p:spPr>
          <a:xfrm>
            <a:off x="3581400" y="5029200"/>
            <a:ext cx="4191000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Minus 8"/>
          <p:cNvSpPr/>
          <p:nvPr/>
        </p:nvSpPr>
        <p:spPr>
          <a:xfrm>
            <a:off x="5410200" y="5715000"/>
            <a:ext cx="3048000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Minus 9"/>
          <p:cNvSpPr/>
          <p:nvPr/>
        </p:nvSpPr>
        <p:spPr>
          <a:xfrm>
            <a:off x="6097201" y="6416076"/>
            <a:ext cx="2806209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Minus 10"/>
          <p:cNvSpPr/>
          <p:nvPr/>
        </p:nvSpPr>
        <p:spPr>
          <a:xfrm>
            <a:off x="3200400" y="990600"/>
            <a:ext cx="1325610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Minus 11"/>
          <p:cNvSpPr/>
          <p:nvPr/>
        </p:nvSpPr>
        <p:spPr>
          <a:xfrm>
            <a:off x="3733800" y="3581400"/>
            <a:ext cx="2347116" cy="228600"/>
          </a:xfrm>
          <a:prstGeom prst="mathMinus">
            <a:avLst>
              <a:gd name="adj1" fmla="val 50868"/>
            </a:avLst>
          </a:prstGeom>
          <a:solidFill>
            <a:schemeClr val="tx2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46434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381000"/>
            <a:ext cx="8229600" cy="1600200"/>
          </a:xfrm>
        </p:spPr>
        <p:txBody>
          <a:bodyPr/>
          <a:lstStyle/>
          <a:p>
            <a:r>
              <a:rPr lang="en-US" b="1" dirty="0" smtClean="0"/>
              <a:t>Logic Model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250707"/>
              </p:ext>
            </p:extLst>
          </p:nvPr>
        </p:nvGraphicFramePr>
        <p:xfrm>
          <a:off x="228600" y="990600"/>
          <a:ext cx="8242702" cy="6583680"/>
        </p:xfrm>
        <a:graphic>
          <a:graphicData uri="http://schemas.openxmlformats.org/drawingml/2006/table">
            <a:tbl>
              <a:tblPr firstRow="1" firstCol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89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89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8600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0" u="non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Outcomes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i="0" u="non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Activities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 Term 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Intermediate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Long Term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525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FitBit</a:t>
                      </a:r>
                      <a:endParaRPr lang="en-US" sz="1500" dirty="0" smtClean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Pedometers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Lumbar supports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 Journals</a:t>
                      </a:r>
                      <a:endParaRPr lang="en-US" sz="15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Relocating equipment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Education materials and informational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Seminars 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health risks </a:t>
                      </a:r>
                      <a:r>
                        <a:rPr lang="en-US" sz="14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association and 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awareness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Forums on applying interrupted sitting methods in routine and </a:t>
                      </a:r>
                      <a:r>
                        <a:rPr lang="en-US" sz="14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setting 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Discuss options and opportunities </a:t>
                      </a:r>
                      <a:r>
                        <a:rPr lang="en-US" sz="14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social </a:t>
                      </a:r>
                      <a:r>
                        <a:rPr lang="en-US" sz="14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support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 of  information</a:t>
                      </a:r>
                      <a:r>
                        <a:rPr lang="en-US" sz="1400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learned in sessions</a:t>
                      </a:r>
                      <a:endParaRPr lang="en-US" sz="14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awareness of health risks associated with prolonged sitting time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knowledge of prolonged vs. interrupted sitting time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</a:t>
                      </a:r>
                      <a:r>
                        <a:rPr lang="en-US" sz="15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disposition regarding </a:t>
                      </a: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health promotion programs and sedentary behaviors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interrupted sedentary time in work setting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social support in occupational setting</a:t>
                      </a: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</a:t>
                      </a:r>
                      <a:r>
                        <a:rPr lang="en-US" sz="1500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overall employee wellness and quality of life</a:t>
                      </a:r>
                      <a:endParaRPr lang="en-US" sz="15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Increase use of exercise work facilities in leisure time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 work </a:t>
                      </a:r>
                      <a:r>
                        <a:rPr lang="en-US" sz="150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productivity and promote a healthy work environment</a:t>
                      </a:r>
                      <a:r>
                        <a:rPr lang="en-US" sz="1500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500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Create awareness and implement an intervention to </a:t>
                      </a:r>
                      <a:r>
                        <a:rPr lang="en-US" sz="1500" b="1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</a:t>
                      </a:r>
                      <a:r>
                        <a:rPr lang="en-US" sz="1500" b="1" baseline="0" dirty="0" smtClean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overall employee wellness </a:t>
                      </a:r>
                      <a:endParaRPr lang="en-US" sz="1500" b="1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51" marR="446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044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9" y="533400"/>
            <a:ext cx="8324699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1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1240799183_0d50466187_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175"/>
            <a:ext cx="9144000" cy="714677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7" y="4038600"/>
            <a:ext cx="88392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8600" dirty="0" smtClean="0">
                <a:solidFill>
                  <a:schemeClr val="bg1"/>
                </a:solidFill>
                <a:latin typeface="Avenir Black"/>
                <a:cs typeface="Avenir Black"/>
              </a:rPr>
              <a:t>Stand up for your health!</a:t>
            </a:r>
            <a:endParaRPr lang="en-US" sz="86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-26485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7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990600"/>
            <a:ext cx="43084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dirty="0"/>
              <a:t>Today, our bodies are breaking down from obesity, high blood pressure, diabetes, cancer, depression and the cascade of health ills and everyday malaise that come from what scientists have named </a:t>
            </a:r>
            <a:r>
              <a:rPr lang="en-US" sz="2400" u="sng" dirty="0"/>
              <a:t>sitting disease</a:t>
            </a:r>
            <a:r>
              <a:rPr lang="en-US" sz="2400" dirty="0"/>
              <a:t>.” 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~</a:t>
            </a:r>
            <a:r>
              <a:rPr lang="en-US" sz="2400" dirty="0"/>
              <a:t> James Levine, MD, PhD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7200" y="838200"/>
            <a:ext cx="7543800" cy="5105400"/>
          </a:xfrm>
          <a:prstGeom prst="wedgeRoundRectCallout">
            <a:avLst>
              <a:gd name="adj1" fmla="val -35095"/>
              <a:gd name="adj2" fmla="val 64389"/>
              <a:gd name="adj3" fmla="val 16667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685800"/>
            <a:ext cx="6477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400" dirty="0" smtClean="0">
                <a:solidFill>
                  <a:schemeClr val="bg1"/>
                </a:solidFill>
              </a:rPr>
              <a:t>“</a:t>
            </a:r>
            <a:r>
              <a:rPr lang="en-US" sz="3400" dirty="0">
                <a:solidFill>
                  <a:schemeClr val="bg1"/>
                </a:solidFill>
              </a:rPr>
              <a:t>Today, our bodies are breaking down from obesity, high blood pressure, diabetes, cancer, depression and the cascade of health ills and everyday malaise that come from what scientists have named </a:t>
            </a:r>
            <a:r>
              <a:rPr lang="en-US" sz="3400" u="sng" dirty="0">
                <a:solidFill>
                  <a:schemeClr val="bg1"/>
                </a:solidFill>
              </a:rPr>
              <a:t>sitting disease</a:t>
            </a:r>
            <a:r>
              <a:rPr lang="en-US" sz="3400" dirty="0">
                <a:solidFill>
                  <a:schemeClr val="bg1"/>
                </a:solidFill>
              </a:rPr>
              <a:t>.”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</a:p>
          <a:p>
            <a:pPr algn="r"/>
            <a:endParaRPr lang="en-US" sz="2800" dirty="0" smtClean="0">
              <a:solidFill>
                <a:schemeClr val="bg1"/>
              </a:solidFill>
            </a:endParaRP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James </a:t>
            </a:r>
            <a:r>
              <a:rPr lang="en-US" sz="2800" dirty="0">
                <a:solidFill>
                  <a:schemeClr val="bg1"/>
                </a:solidFill>
              </a:rPr>
              <a:t>Levine, MD, PhD</a:t>
            </a:r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4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half" idx="1"/>
          </p:nvPr>
        </p:nvSpPr>
        <p:spPr>
          <a:xfrm>
            <a:off x="228600" y="152400"/>
            <a:ext cx="55626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1F497D"/>
                </a:solidFill>
                <a:latin typeface="Cambria"/>
                <a:cs typeface="Cambria"/>
              </a:rPr>
              <a:t>List of Top Employee Medical Claims: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676400"/>
            <a:ext cx="35814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>
                <a:solidFill>
                  <a:srgbClr val="1F497D"/>
                </a:solidFill>
              </a:rPr>
              <a:t>Musculoskeletal </a:t>
            </a:r>
            <a:endParaRPr lang="en-US" sz="3600" dirty="0" smtClean="0">
              <a:solidFill>
                <a:srgbClr val="1F497D"/>
              </a:solidFill>
            </a:endParaRPr>
          </a:p>
          <a:p>
            <a:endParaRPr lang="en-US" sz="3600" dirty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rgbClr val="1F497D"/>
                </a:solidFill>
              </a:rPr>
              <a:t>Back Pain</a:t>
            </a:r>
          </a:p>
          <a:p>
            <a:endParaRPr lang="en-US" sz="3600" dirty="0" smtClean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rgbClr val="1F497D"/>
                </a:solidFill>
              </a:rPr>
              <a:t>Hypertension</a:t>
            </a:r>
          </a:p>
          <a:p>
            <a:endParaRPr lang="en-US" sz="3600" dirty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err="1" smtClean="0">
                <a:solidFill>
                  <a:srgbClr val="1F497D"/>
                </a:solidFill>
              </a:rPr>
              <a:t>Dislipidemia</a:t>
            </a:r>
            <a:r>
              <a:rPr lang="en-US" sz="3600" dirty="0" smtClean="0">
                <a:solidFill>
                  <a:srgbClr val="1F497D"/>
                </a:solidFill>
              </a:rPr>
              <a:t> </a:t>
            </a:r>
          </a:p>
          <a:p>
            <a:endParaRPr lang="en-US" sz="3600" dirty="0" smtClean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rgbClr val="1F497D"/>
                </a:solidFill>
              </a:rPr>
              <a:t>Cancer</a:t>
            </a:r>
            <a:endParaRPr lang="en-US" sz="3600" dirty="0">
              <a:solidFill>
                <a:srgbClr val="1F497D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1828800"/>
            <a:ext cx="4038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>
                <a:solidFill>
                  <a:srgbClr val="1F497D"/>
                </a:solidFill>
              </a:rPr>
              <a:t>Behavioral </a:t>
            </a:r>
            <a:r>
              <a:rPr lang="en-US" sz="3600" dirty="0" smtClean="0">
                <a:solidFill>
                  <a:srgbClr val="1F497D"/>
                </a:solidFill>
              </a:rPr>
              <a:t>Health</a:t>
            </a:r>
          </a:p>
          <a:p>
            <a:endParaRPr lang="en-US" sz="3600" dirty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rgbClr val="1F497D"/>
                </a:solidFill>
              </a:rPr>
              <a:t>Depression</a:t>
            </a:r>
          </a:p>
          <a:p>
            <a:endParaRPr lang="en-US" sz="3600" dirty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 smtClean="0">
                <a:solidFill>
                  <a:srgbClr val="1F497D"/>
                </a:solidFill>
              </a:rPr>
              <a:t>Obesity</a:t>
            </a:r>
          </a:p>
          <a:p>
            <a:endParaRPr lang="en-US" sz="3600" dirty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600" dirty="0">
                <a:solidFill>
                  <a:srgbClr val="1F497D"/>
                </a:solidFill>
              </a:rPr>
              <a:t>Diabetes</a:t>
            </a:r>
          </a:p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46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600200"/>
          </a:xfrm>
        </p:spPr>
        <p:txBody>
          <a:bodyPr/>
          <a:lstStyle/>
          <a:p>
            <a:r>
              <a:rPr lang="en-US" b="1" dirty="0" smtClean="0"/>
              <a:t>Priority Population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711440" cy="1371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>
                <a:solidFill>
                  <a:srgbClr val="1F497D"/>
                </a:solidFill>
              </a:rPr>
              <a:t>Approximately 100 employees at the Highmark corporate office in Pittsburgh, PA</a:t>
            </a:r>
          </a:p>
          <a:p>
            <a:pPr marL="114300" indent="0">
              <a:buNone/>
            </a:pP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43200"/>
            <a:ext cx="3699483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3200400"/>
            <a:ext cx="4572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000" dirty="0">
                <a:solidFill>
                  <a:srgbClr val="1F497D"/>
                </a:solidFill>
              </a:rPr>
              <a:t>Men and </a:t>
            </a:r>
            <a:r>
              <a:rPr lang="en-US" sz="3000" dirty="0" smtClean="0">
                <a:solidFill>
                  <a:srgbClr val="1F497D"/>
                </a:solidFill>
              </a:rPr>
              <a:t>women</a:t>
            </a:r>
          </a:p>
          <a:p>
            <a:endParaRPr lang="en-US" sz="3000" dirty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dirty="0">
                <a:solidFill>
                  <a:srgbClr val="1F497D"/>
                </a:solidFill>
              </a:rPr>
              <a:t>25 – 55 years of </a:t>
            </a:r>
            <a:r>
              <a:rPr lang="en-US" sz="3000" dirty="0" smtClean="0">
                <a:solidFill>
                  <a:srgbClr val="1F497D"/>
                </a:solidFill>
              </a:rPr>
              <a:t>age</a:t>
            </a:r>
          </a:p>
          <a:p>
            <a:endParaRPr lang="en-US" sz="3000" dirty="0">
              <a:solidFill>
                <a:srgbClr val="1F497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dirty="0">
                <a:solidFill>
                  <a:srgbClr val="1F497D"/>
                </a:solidFill>
              </a:rPr>
              <a:t>Sedentary occupational positions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1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Motivation to Change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3596640" cy="5334000"/>
          </a:xfrm>
        </p:spPr>
        <p:txBody>
          <a:bodyPr>
            <a:noAutofit/>
          </a:bodyPr>
          <a:lstStyle/>
          <a:p>
            <a:pPr marL="114300" indent="0">
              <a:lnSpc>
                <a:spcPct val="120000"/>
              </a:lnSpc>
              <a:buNone/>
            </a:pPr>
            <a:r>
              <a:rPr lang="en-US" sz="3000" u="sng" dirty="0" smtClean="0">
                <a:solidFill>
                  <a:schemeClr val="tx2"/>
                </a:solidFill>
              </a:rPr>
              <a:t>Excessive sitting is </a:t>
            </a:r>
            <a:r>
              <a:rPr lang="en-US" sz="3000" u="sng" dirty="0">
                <a:solidFill>
                  <a:schemeClr val="tx2"/>
                </a:solidFill>
              </a:rPr>
              <a:t>a key risk factor in 4 of the top 7 killers in the United </a:t>
            </a:r>
            <a:r>
              <a:rPr lang="en-US" sz="3000" u="sng" dirty="0" smtClean="0">
                <a:solidFill>
                  <a:schemeClr val="tx2"/>
                </a:solidFill>
              </a:rPr>
              <a:t>States</a:t>
            </a:r>
            <a:r>
              <a:rPr lang="en-US" sz="3000" dirty="0" smtClean="0">
                <a:solidFill>
                  <a:schemeClr val="tx2"/>
                </a:solidFill>
              </a:rPr>
              <a:t>: heart disease, stroke, diabetes, some cancers. It is also linked to obesity and early mortality rates. </a:t>
            </a:r>
          </a:p>
        </p:txBody>
      </p:sp>
      <p:sp>
        <p:nvSpPr>
          <p:cNvPr id="3" name="Rounded Rectangular Callout 2"/>
          <p:cNvSpPr/>
          <p:nvPr/>
        </p:nvSpPr>
        <p:spPr>
          <a:xfrm>
            <a:off x="3886200" y="1371600"/>
            <a:ext cx="4343400" cy="4648200"/>
          </a:xfrm>
          <a:prstGeom prst="wedgeRoundRectCallout">
            <a:avLst>
              <a:gd name="adj1" fmla="val -41833"/>
              <a:gd name="adj2" fmla="val 6066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en-US" sz="2800" dirty="0" smtClean="0"/>
              <a:t>“For </a:t>
            </a:r>
            <a:r>
              <a:rPr lang="en-US" sz="2800" dirty="0"/>
              <a:t>people who sit most of the day, their risk of heart attack is about the same as smoking.” </a:t>
            </a:r>
            <a:endParaRPr lang="en-US" sz="2800" dirty="0" smtClean="0"/>
          </a:p>
          <a:p>
            <a:pPr marL="114300" indent="0">
              <a:buNone/>
            </a:pPr>
            <a:endParaRPr lang="en-US" sz="2400" dirty="0" smtClean="0"/>
          </a:p>
          <a:p>
            <a:pPr marL="114300" indent="0" algn="r">
              <a:buNone/>
            </a:pPr>
            <a:r>
              <a:rPr lang="en-US" sz="2000" dirty="0" smtClean="0"/>
              <a:t>Martha </a:t>
            </a:r>
            <a:r>
              <a:rPr lang="en-US" sz="2000" dirty="0"/>
              <a:t>Grogan, MD, cardiologist, Mayo Clinic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81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7848600" cy="1600200"/>
          </a:xfrm>
        </p:spPr>
        <p:txBody>
          <a:bodyPr/>
          <a:lstStyle/>
          <a:p>
            <a:r>
              <a:rPr lang="en-US" sz="5200" b="1" dirty="0" smtClean="0"/>
              <a:t>Sitting Intervention</a:t>
            </a:r>
            <a:endParaRPr lang="en-US" sz="52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1864311"/>
              </p:ext>
            </p:extLst>
          </p:nvPr>
        </p:nvGraphicFramePr>
        <p:xfrm>
          <a:off x="381000" y="1295400"/>
          <a:ext cx="8153400" cy="5257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5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600200"/>
          </a:xfrm>
        </p:spPr>
        <p:txBody>
          <a:bodyPr/>
          <a:lstStyle/>
          <a:p>
            <a:r>
              <a:rPr lang="en-US" sz="5200" b="1" dirty="0" smtClean="0"/>
              <a:t>Assessment</a:t>
            </a:r>
            <a:endParaRPr lang="en-US" sz="5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7696200" cy="525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400" dirty="0" smtClean="0">
                <a:solidFill>
                  <a:srgbClr val="1F497D"/>
                </a:solidFill>
              </a:rPr>
              <a:t>There </a:t>
            </a:r>
            <a:r>
              <a:rPr lang="en-US" sz="3400" dirty="0">
                <a:solidFill>
                  <a:srgbClr val="1F497D"/>
                </a:solidFill>
              </a:rPr>
              <a:t>are currently no public health guidelines about the exact amount of time adults should spend sitting at </a:t>
            </a:r>
            <a:r>
              <a:rPr lang="en-US" sz="3400" dirty="0" smtClean="0">
                <a:solidFill>
                  <a:srgbClr val="1F497D"/>
                </a:solidFill>
              </a:rPr>
              <a:t>work.</a:t>
            </a:r>
            <a:endParaRPr lang="en-US" sz="3000" dirty="0">
              <a:solidFill>
                <a:srgbClr val="1F497D"/>
              </a:solidFill>
            </a:endParaRPr>
          </a:p>
          <a:p>
            <a:pPr marL="114300" indent="0">
              <a:lnSpc>
                <a:spcPct val="120000"/>
              </a:lnSpc>
              <a:buNone/>
            </a:pPr>
            <a:endParaRPr lang="en-US" sz="3200" dirty="0" smtClean="0">
              <a:solidFill>
                <a:srgbClr val="1F497D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stand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364" y="3886200"/>
            <a:ext cx="4436936" cy="2971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527251"/>
            <a:ext cx="3962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3000" dirty="0">
                <a:solidFill>
                  <a:srgbClr val="1F497D"/>
                </a:solidFill>
              </a:rPr>
              <a:t>Sitting Time </a:t>
            </a:r>
            <a:r>
              <a:rPr lang="en-US" sz="3000" dirty="0" smtClean="0">
                <a:solidFill>
                  <a:srgbClr val="1F497D"/>
                </a:solidFill>
              </a:rPr>
              <a:t>Calculator</a:t>
            </a:r>
          </a:p>
          <a:p>
            <a:pPr>
              <a:lnSpc>
                <a:spcPct val="120000"/>
              </a:lnSpc>
            </a:pPr>
            <a:endParaRPr lang="en-US" sz="3000" dirty="0">
              <a:solidFill>
                <a:srgbClr val="1F497D"/>
              </a:solidFill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3000" dirty="0">
                <a:solidFill>
                  <a:srgbClr val="1F497D"/>
                </a:solidFill>
              </a:rPr>
              <a:t>Occupational Sitting and Physical Activity </a:t>
            </a:r>
            <a:r>
              <a:rPr lang="en-US" sz="3000" dirty="0" smtClean="0">
                <a:solidFill>
                  <a:srgbClr val="1F497D"/>
                </a:solidFill>
              </a:rPr>
              <a:t>Questionnaire</a:t>
            </a:r>
            <a:endParaRPr lang="en-US" sz="3000" dirty="0">
              <a:solidFill>
                <a:srgbClr val="1F497D"/>
              </a:solidFill>
            </a:endParaRP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5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5410200" cy="1600200"/>
          </a:xfrm>
        </p:spPr>
        <p:txBody>
          <a:bodyPr/>
          <a:lstStyle/>
          <a:p>
            <a:r>
              <a:rPr lang="en-US" b="1" dirty="0" smtClean="0"/>
              <a:t>Health Risks Associated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62400" y="838200"/>
            <a:ext cx="489204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Obesity</a:t>
            </a:r>
          </a:p>
          <a:p>
            <a:pPr lvl="1"/>
            <a:r>
              <a:rPr lang="en-US" sz="2800" dirty="0" smtClean="0">
                <a:solidFill>
                  <a:srgbClr val="1F497D"/>
                </a:solidFill>
              </a:rPr>
              <a:t>Body mass index</a:t>
            </a:r>
          </a:p>
          <a:p>
            <a:pPr lvl="1"/>
            <a:r>
              <a:rPr lang="en-US" sz="2800" dirty="0" smtClean="0">
                <a:solidFill>
                  <a:srgbClr val="1F497D"/>
                </a:solidFill>
              </a:rPr>
              <a:t>Waist circumference</a:t>
            </a:r>
          </a:p>
          <a:p>
            <a:pPr lvl="1"/>
            <a:r>
              <a:rPr lang="en-US" sz="2800" dirty="0" smtClean="0">
                <a:solidFill>
                  <a:srgbClr val="1F497D"/>
                </a:solidFill>
              </a:rPr>
              <a:t>Waist-to-hip ratio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Diabetes mellitus 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Cardiovascular disease</a:t>
            </a:r>
          </a:p>
          <a:p>
            <a:pPr lvl="1"/>
            <a:r>
              <a:rPr lang="en-US" sz="2800" dirty="0" smtClean="0">
                <a:solidFill>
                  <a:srgbClr val="1F497D"/>
                </a:solidFill>
              </a:rPr>
              <a:t>Hypertension</a:t>
            </a:r>
          </a:p>
          <a:p>
            <a:pPr lvl="1"/>
            <a:r>
              <a:rPr lang="en-US" sz="2800" dirty="0" smtClean="0">
                <a:solidFill>
                  <a:srgbClr val="1F497D"/>
                </a:solidFill>
              </a:rPr>
              <a:t>Dyslipidemia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Musculoskeletal Complications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Certain cancers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Premature mortality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75" y="0"/>
            <a:ext cx="3133725" cy="71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uman-factor-ergonomics-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3962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8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1545</TotalTime>
  <Words>661</Words>
  <Application>Microsoft Office PowerPoint</Application>
  <PresentationFormat>On-screen Show (4:3)</PresentationFormat>
  <Paragraphs>211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Avenir Black</vt:lpstr>
      <vt:lpstr>Calibri</vt:lpstr>
      <vt:lpstr>Cambria</vt:lpstr>
      <vt:lpstr>Times New Roman</vt:lpstr>
      <vt:lpstr>Adjacency</vt:lpstr>
      <vt:lpstr>Occupational Sitting</vt:lpstr>
      <vt:lpstr>PowerPoint Presentation</vt:lpstr>
      <vt:lpstr>PowerPoint Presentation</vt:lpstr>
      <vt:lpstr>PowerPoint Presentation</vt:lpstr>
      <vt:lpstr>Priority Population</vt:lpstr>
      <vt:lpstr>Motivation to Change</vt:lpstr>
      <vt:lpstr>Sitting Intervention</vt:lpstr>
      <vt:lpstr>Assessment</vt:lpstr>
      <vt:lpstr>Health Risks Associated</vt:lpstr>
      <vt:lpstr>PowerPoint Presentation</vt:lpstr>
      <vt:lpstr>Prolonged VS Interrupted</vt:lpstr>
      <vt:lpstr>S.M.A.R.T. Goal Setting</vt:lpstr>
      <vt:lpstr>Social Support</vt:lpstr>
      <vt:lpstr>Process Evaluation</vt:lpstr>
      <vt:lpstr>Impact Evaluation</vt:lpstr>
      <vt:lpstr>Outcome Evaluation</vt:lpstr>
      <vt:lpstr>Budget</vt:lpstr>
      <vt:lpstr>PowerPoint Presentation</vt:lpstr>
      <vt:lpstr>Logic Model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Based Health Program Planning</dc:title>
  <dc:creator>Owner</dc:creator>
  <cp:lastModifiedBy>Fertman, Carl</cp:lastModifiedBy>
  <cp:revision>84</cp:revision>
  <cp:lastPrinted>2016-01-11T21:20:37Z</cp:lastPrinted>
  <dcterms:created xsi:type="dcterms:W3CDTF">2015-10-06T00:30:32Z</dcterms:created>
  <dcterms:modified xsi:type="dcterms:W3CDTF">2016-01-11T21:58:19Z</dcterms:modified>
</cp:coreProperties>
</file>